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8" r:id="rId33"/>
    <p:sldId id="300" r:id="rId34"/>
    <p:sldId id="301" r:id="rId35"/>
    <p:sldId id="307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1" r:id="rId48"/>
    <p:sldId id="322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291" r:id="rId78"/>
    <p:sldId id="293" r:id="rId79"/>
    <p:sldId id="295" r:id="rId80"/>
    <p:sldId id="296" r:id="rId81"/>
    <p:sldId id="297" r:id="rId82"/>
    <p:sldId id="298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8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nalog.ru/rn77/related_activities/accounting/bank_account/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ДЕКЛАРАЦИОННАЯ КАМПАНИЯ 2023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2022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2023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</a:t>
            </a:r>
            <a:r>
              <a:rPr lang="ru-RU" sz="2000" b="1" dirty="0" smtClean="0">
                <a:latin typeface="Century" panose="02040604050505020304" pitchFamily="18" charset="0"/>
              </a:rPr>
              <a:t>52 </a:t>
            </a:r>
            <a:r>
              <a:rPr lang="ru-RU" sz="2000" b="1" dirty="0">
                <a:latin typeface="Century" panose="02040604050505020304" pitchFamily="18" charset="0"/>
              </a:rPr>
              <a:t>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</a:t>
            </a:r>
            <a:r>
              <a:rPr lang="ru-RU" sz="2000" b="1" i="1" dirty="0" smtClean="0">
                <a:latin typeface="Century" panose="02040604050505020304" pitchFamily="18" charset="0"/>
              </a:rPr>
              <a:t>2021года</a:t>
            </a:r>
            <a:r>
              <a:rPr lang="ru-RU" sz="2000" b="1" i="1" dirty="0">
                <a:latin typeface="Century" panose="02040604050505020304" pitchFamily="18" charset="0"/>
              </a:rPr>
              <a:t>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2022 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117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>2023 </a:t>
            </a:r>
            <a:r>
              <a:rPr lang="ru-RU" sz="1900" dirty="0">
                <a:latin typeface="Century" panose="02040604050505020304" pitchFamily="18" charset="0"/>
              </a:rPr>
              <a:t>года (за отчетный </a:t>
            </a: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2023 </a:t>
            </a:r>
            <a:r>
              <a:rPr lang="ru-RU" sz="1900" dirty="0">
                <a:latin typeface="Century" panose="02040604050505020304" pitchFamily="18" charset="0"/>
              </a:rPr>
              <a:t>года (за отчетный </a:t>
            </a: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508104" y="1700808"/>
            <a:ext cx="352839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</a:t>
            </a:r>
            <a:r>
              <a:rPr lang="ru-RU" sz="1400" dirty="0" smtClean="0">
                <a:latin typeface="Century" panose="02040604050505020304" pitchFamily="18" charset="0"/>
              </a:rPr>
              <a:t>банков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97476" y="443711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339752" y="4692355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121. 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205 Методических </a:t>
            </a:r>
            <a:r>
              <a:rPr lang="ru-RU" sz="2000" dirty="0">
                <a:latin typeface="Century" panose="02040604050505020304" pitchFamily="18" charset="0"/>
              </a:rPr>
              <a:t>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е</a:t>
            </a:r>
            <a:r>
              <a:rPr lang="ru-RU" sz="2000" dirty="0" smtClean="0">
                <a:latin typeface="Century" panose="02040604050505020304" pitchFamily="18" charset="0"/>
              </a:rPr>
              <a:t>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Росреестра,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4608512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entury" panose="02040604050505020304" pitchFamily="18" charset="0"/>
              </a:rPr>
              <a:t> </a:t>
            </a:r>
            <a:r>
              <a:rPr lang="ru-RU" dirty="0" smtClean="0">
                <a:latin typeface="Century" panose="02040604050505020304" pitchFamily="18" charset="0"/>
              </a:rPr>
              <a:t>    Госслужащий вправе внести изменения в уже </a:t>
            </a:r>
            <a:r>
              <a:rPr lang="ru-RU" dirty="0">
                <a:latin typeface="Century" panose="02040604050505020304" pitchFamily="18" charset="0"/>
              </a:rPr>
              <a:t>поданные сведения, если он, например, обнаружил в них ошибку. </a:t>
            </a:r>
            <a:endParaRPr lang="ru-RU" dirty="0" smtClean="0">
              <a:latin typeface="Century" panose="02040604050505020304" pitchFamily="18" charset="0"/>
            </a:endParaRP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Для </a:t>
            </a:r>
            <a:r>
              <a:rPr lang="ru-RU" dirty="0">
                <a:latin typeface="Century" panose="02040604050505020304" pitchFamily="18" charset="0"/>
              </a:rPr>
              <a:t>этого он должен подготовить новую </a:t>
            </a:r>
            <a:r>
              <a:rPr lang="ru-RU" dirty="0" smtClean="0">
                <a:latin typeface="Century" panose="02040604050505020304" pitchFamily="18" charset="0"/>
              </a:rPr>
              <a:t>справку по той же форме, что                          и </a:t>
            </a:r>
            <a:r>
              <a:rPr lang="ru-RU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     Согласно </a:t>
            </a:r>
            <a:r>
              <a:rPr lang="ru-RU" dirty="0" err="1" smtClean="0">
                <a:latin typeface="Century" panose="02040604050505020304" pitchFamily="18" charset="0"/>
              </a:rPr>
              <a:t>п.п</a:t>
            </a:r>
            <a:r>
              <a:rPr lang="ru-RU" dirty="0" smtClean="0">
                <a:latin typeface="Century" panose="02040604050505020304" pitchFamily="18" charset="0"/>
              </a:rPr>
              <a:t>. 33, 34 направить уточненные сведения в кадровую службу </a:t>
            </a:r>
            <a:r>
              <a:rPr lang="ru-RU" dirty="0">
                <a:latin typeface="Century" panose="02040604050505020304" pitchFamily="18" charset="0"/>
              </a:rPr>
              <a:t>можно </a:t>
            </a:r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течение месяца </a:t>
            </a:r>
            <a:r>
              <a:rPr lang="ru-RU" dirty="0" smtClean="0">
                <a:latin typeface="Century" panose="02040604050505020304" pitchFamily="18" charset="0"/>
              </a:rPr>
              <a:t>с даты окончания срока для их подачи.   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Например, если госслужащий представил справку 1 марта, а срок ее подачи установлен до 30 апреля,                        то уточнить сведения он может до 30 мая. </a:t>
            </a:r>
          </a:p>
          <a:p>
            <a:pPr algn="just"/>
            <a:r>
              <a:rPr lang="ru-RU" dirty="0" smtClean="0">
                <a:latin typeface="Century" panose="02040604050505020304" pitchFamily="18" charset="0"/>
              </a:rPr>
              <a:t>     Такие </a:t>
            </a:r>
            <a:r>
              <a:rPr lang="ru-RU" dirty="0">
                <a:latin typeface="Century" panose="02040604050505020304" pitchFamily="18" charset="0"/>
              </a:rPr>
              <a:t>правила установлены </a:t>
            </a:r>
            <a:r>
              <a:rPr lang="ru-RU" dirty="0" smtClean="0">
                <a:latin typeface="Century" panose="02040604050505020304" pitchFamily="18" charset="0"/>
              </a:rPr>
              <a:t>                       в пункте 8 Положения, утвержденного </a:t>
            </a:r>
            <a:r>
              <a:rPr lang="ru-RU" dirty="0">
                <a:latin typeface="Century" panose="02040604050505020304" pitchFamily="18" charset="0"/>
              </a:rPr>
              <a:t>Указом Президента РФ от 18.05.2009 </a:t>
            </a:r>
            <a:r>
              <a:rPr lang="ru-RU" dirty="0" smtClean="0">
                <a:latin typeface="Century" panose="02040604050505020304" pitchFamily="18" charset="0"/>
              </a:rPr>
              <a:t>  № </a:t>
            </a:r>
            <a:r>
              <a:rPr lang="ru-RU" dirty="0">
                <a:latin typeface="Century" panose="02040604050505020304" pitchFamily="18" charset="0"/>
              </a:rPr>
              <a:t>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ru-RU" sz="2000" b="1" i="1" u="sng" dirty="0">
                <a:latin typeface="Century" panose="02040604050505020304" pitchFamily="18" charset="0"/>
              </a:rPr>
              <a:t>6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подаче уточненной справки основная справка остается в личном деле?</a:t>
            </a:r>
            <a:r>
              <a:rPr lang="ru-RU" sz="2000" b="1" i="1" u="sng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6851"/>
            <a:ext cx="4355976" cy="490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7" y="1556792"/>
            <a:ext cx="453650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Согласно пункта 36 Методических рекомендаций представление </a:t>
            </a:r>
            <a:r>
              <a:rPr lang="ru-RU" sz="2000" dirty="0">
                <a:latin typeface="Century" panose="02040604050505020304" pitchFamily="18" charset="0"/>
              </a:rPr>
              <a:t>уточненных Сведений предусматривает повторное представление только справки, </a:t>
            </a:r>
            <a:r>
              <a:rPr lang="ru-RU" sz="2000" dirty="0" smtClean="0">
                <a:latin typeface="Century" panose="02040604050505020304" pitchFamily="18" charset="0"/>
              </a:rPr>
              <a:t>                 в </a:t>
            </a:r>
            <a:r>
              <a:rPr lang="ru-RU" sz="2000" dirty="0">
                <a:latin typeface="Century" panose="02040604050505020304" pitchFamily="18" charset="0"/>
              </a:rPr>
              <a:t>которой не отражены или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не </a:t>
            </a:r>
            <a:r>
              <a:rPr lang="ru-RU" sz="2000" dirty="0">
                <a:latin typeface="Century" panose="02040604050505020304" pitchFamily="18" charset="0"/>
              </a:rPr>
              <a:t>полностью отражены какие-либо </a:t>
            </a:r>
            <a:r>
              <a:rPr lang="ru-RU" sz="2000" dirty="0" smtClean="0">
                <a:latin typeface="Century" panose="02040604050505020304" pitchFamily="18" charset="0"/>
              </a:rPr>
              <a:t>сведения </a:t>
            </a:r>
            <a:r>
              <a:rPr lang="ru-RU" sz="2000" dirty="0">
                <a:latin typeface="Century" panose="02040604050505020304" pitchFamily="18" charset="0"/>
              </a:rPr>
              <a:t>либо имеются </a:t>
            </a:r>
            <a:r>
              <a:rPr lang="ru-RU" sz="2000" dirty="0" smtClean="0">
                <a:latin typeface="Century" panose="02040604050505020304" pitchFamily="18" charset="0"/>
              </a:rPr>
              <a:t>ошибки</a:t>
            </a:r>
          </a:p>
          <a:p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Уточненные Сведения вместе                       с основной справкой (в которую вносились уточнения) приобщаются в личное дело </a:t>
            </a:r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48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28.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593960"/>
            <a:ext cx="547260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</a:t>
            </a:r>
            <a:r>
              <a:rPr lang="ru-RU" sz="1600" dirty="0" smtClean="0">
                <a:latin typeface="Century" panose="02040604050505020304" pitchFamily="18" charset="0"/>
              </a:rPr>
              <a:t>пункта 18 </a:t>
            </a:r>
            <a:r>
              <a:rPr lang="ru-RU" sz="1600" dirty="0">
                <a:latin typeface="Century" panose="02040604050505020304" pitchFamily="18" charset="0"/>
              </a:rPr>
              <a:t>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4" y="836712"/>
            <a:ext cx="865398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29. </a:t>
            </a:r>
            <a:r>
              <a:rPr lang="ru-RU" sz="1700" b="1" i="1" dirty="0" smtClean="0">
                <a:latin typeface="Century" panose="02040604050505020304" pitchFamily="18" charset="0"/>
              </a:rPr>
              <a:t>Как поступить с датой этого года, т.к. 29-30 апреля 2023 года выпадает на выходные дни?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38033" y="1148198"/>
            <a:ext cx="381642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Century" panose="02040604050505020304" pitchFamily="18" charset="0"/>
              </a:rPr>
              <a:t>Пункт </a:t>
            </a:r>
            <a:r>
              <a:rPr lang="ru-RU" sz="2200" b="1" dirty="0" smtClean="0">
                <a:latin typeface="Century" panose="02040604050505020304" pitchFamily="18" charset="0"/>
              </a:rPr>
              <a:t>15 </a:t>
            </a:r>
            <a:r>
              <a:rPr lang="ru-RU" sz="2200" b="1" dirty="0">
                <a:latin typeface="Century" panose="02040604050505020304" pitchFamily="18" charset="0"/>
              </a:rPr>
              <a:t>Методических </a:t>
            </a:r>
            <a:r>
              <a:rPr lang="ru-RU" sz="2200" b="1" dirty="0" smtClean="0">
                <a:latin typeface="Century" panose="02040604050505020304" pitchFamily="18" charset="0"/>
              </a:rPr>
              <a:t>рекомендаций</a:t>
            </a:r>
            <a:r>
              <a:rPr lang="ru-RU" sz="2200" b="1" dirty="0">
                <a:latin typeface="Century" panose="02040604050505020304" pitchFamily="18" charset="0"/>
              </a:rPr>
              <a:t>:</a:t>
            </a:r>
            <a:endParaRPr lang="ru-RU" sz="2200" b="1" dirty="0" smtClean="0">
              <a:latin typeface="Century" panose="02040604050505020304" pitchFamily="18" charset="0"/>
            </a:endParaRPr>
          </a:p>
          <a:p>
            <a:endParaRPr lang="ru-RU" sz="2200" b="1" dirty="0">
              <a:latin typeface="Century" panose="02040604050505020304" pitchFamily="18" charset="0"/>
            </a:endParaRPr>
          </a:p>
          <a:p>
            <a:r>
              <a:rPr lang="ru-RU" sz="2200" b="1" dirty="0" smtClean="0">
                <a:latin typeface="Century" panose="02040604050505020304" pitchFamily="18" charset="0"/>
              </a:rPr>
              <a:t>Если </a:t>
            </a:r>
            <a:r>
              <a:rPr lang="ru-RU" sz="2200" b="1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день, </a:t>
            </a:r>
            <a:r>
              <a:rPr lang="ru-RU" sz="2200" b="1" dirty="0" smtClean="0">
                <a:latin typeface="Century" panose="02040604050505020304" pitchFamily="18" charset="0"/>
              </a:rPr>
              <a:t>                     то </a:t>
            </a:r>
            <a:r>
              <a:rPr lang="ru-RU" sz="2200" b="1" dirty="0">
                <a:latin typeface="Century" panose="02040604050505020304" pitchFamily="18" charset="0"/>
              </a:rPr>
              <a:t>сведения представляются </a:t>
            </a:r>
            <a:r>
              <a:rPr lang="ru-RU" sz="2200" b="1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2200" b="1" dirty="0">
                <a:latin typeface="Century" panose="02040604050505020304" pitchFamily="18" charset="0"/>
              </a:rPr>
              <a:t>последний рабочий день. </a:t>
            </a:r>
            <a:endParaRPr lang="ru-RU" sz="2200" b="1" dirty="0" smtClean="0">
              <a:latin typeface="Century" panose="02040604050505020304" pitchFamily="18" charset="0"/>
            </a:endParaRPr>
          </a:p>
          <a:p>
            <a:endParaRPr lang="ru-RU" sz="2200" b="1" dirty="0" smtClean="0">
              <a:latin typeface="Century" panose="02040604050505020304" pitchFamily="18" charset="0"/>
            </a:endParaRPr>
          </a:p>
          <a:p>
            <a:r>
              <a:rPr lang="ru-RU" sz="2200" b="1" dirty="0" smtClean="0">
                <a:latin typeface="Century" panose="02040604050505020304" pitchFamily="18" charset="0"/>
              </a:rPr>
              <a:t>В </a:t>
            </a:r>
            <a:r>
              <a:rPr lang="ru-RU" sz="2200" b="1" dirty="0">
                <a:latin typeface="Century" panose="02040604050505020304" pitchFamily="18" charset="0"/>
              </a:rPr>
              <a:t>нерабочий день сведения направляются посредством почтовой </a:t>
            </a:r>
            <a:r>
              <a:rPr lang="ru-RU" sz="2200" b="1" dirty="0" smtClean="0">
                <a:latin typeface="Century" panose="02040604050505020304" pitchFamily="18" charset="0"/>
              </a:rPr>
              <a:t>связи до 24:00.</a:t>
            </a:r>
            <a:r>
              <a:rPr lang="ru-RU" sz="2200" b="1" dirty="0">
                <a:latin typeface="Century" panose="02040604050505020304" pitchFamily="18" charset="0"/>
              </a:rPr>
              <a:t/>
            </a:r>
            <a:br>
              <a:rPr lang="ru-RU" sz="2200" b="1" dirty="0">
                <a:latin typeface="Century" panose="02040604050505020304" pitchFamily="18" charset="0"/>
              </a:rPr>
            </a:br>
            <a:endParaRPr lang="ru-RU" sz="22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117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30. </a:t>
            </a:r>
            <a:r>
              <a:rPr lang="ru-RU" sz="1700" b="1" i="1" dirty="0" smtClean="0">
                <a:latin typeface="Century" panose="02040604050505020304" pitchFamily="18" charset="0"/>
              </a:rPr>
              <a:t>Если внешний совместитель – преподавательская деятельность                    не предполагает подачу декларации. Указывается только доход от преподавательской деятельности, не нужно ли в справке  указывать должность  по внешнему совместительству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640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Century" panose="02040604050505020304" pitchFamily="18" charset="0"/>
              </a:rPr>
              <a:t>В строке «Иные доходы» в соответствии с подпунктом </a:t>
            </a:r>
            <a:r>
              <a:rPr lang="ru-RU" sz="1700" b="1" dirty="0">
                <a:latin typeface="Century" panose="02040604050505020304" pitchFamily="18" charset="0"/>
              </a:rPr>
              <a:t>11 пункта </a:t>
            </a:r>
            <a:r>
              <a:rPr lang="ru-RU" sz="1700" b="1" dirty="0" smtClean="0">
                <a:latin typeface="Century" panose="02040604050505020304" pitchFamily="18" charset="0"/>
              </a:rPr>
              <a:t>73 Методических рекомендаций указываются доходы </a:t>
            </a:r>
            <a:r>
              <a:rPr lang="ru-RU" sz="1700" b="1" dirty="0">
                <a:latin typeface="Century" panose="02040604050505020304" pitchFamily="18" charset="0"/>
              </a:rPr>
              <a:t>по трудовым договорам </a:t>
            </a:r>
            <a:r>
              <a:rPr lang="ru-RU" sz="1700" b="1" dirty="0" smtClean="0">
                <a:latin typeface="Century" panose="02040604050505020304" pitchFamily="18" charset="0"/>
              </a:rPr>
              <a:t>               по </a:t>
            </a:r>
            <a:r>
              <a:rPr lang="ru-RU" sz="1700" b="1" dirty="0">
                <a:latin typeface="Century" panose="02040604050505020304" pitchFamily="18" charset="0"/>
              </a:rPr>
              <a:t>совместительству. При этом рекомендуется указать наименование </a:t>
            </a:r>
            <a:r>
              <a:rPr lang="ru-RU" sz="1700" b="1" dirty="0" smtClean="0">
                <a:latin typeface="Century" panose="02040604050505020304" pitchFamily="18" charset="0"/>
              </a:rPr>
              <a:t>                   и </a:t>
            </a:r>
            <a:r>
              <a:rPr lang="ru-RU" sz="1700" b="1" dirty="0">
                <a:latin typeface="Century" panose="02040604050505020304" pitchFamily="18" charset="0"/>
              </a:rPr>
              <a:t>адрес места нахождения организации, от которой был получен </a:t>
            </a:r>
            <a:r>
              <a:rPr lang="ru-RU" sz="1700" b="1" dirty="0" smtClean="0">
                <a:latin typeface="Century" panose="02040604050505020304" pitchFamily="18" charset="0"/>
              </a:rPr>
              <a:t>доход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036" y="2636912"/>
            <a:ext cx="5035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" panose="02040604050505020304" pitchFamily="18" charset="0"/>
              </a:rPr>
              <a:t>В строке «Доход от </a:t>
            </a:r>
            <a:r>
              <a:rPr lang="ru-RU" sz="1600" dirty="0" smtClean="0">
                <a:latin typeface="Century" panose="02040604050505020304" pitchFamily="18" charset="0"/>
              </a:rPr>
              <a:t>педагогической и </a:t>
            </a:r>
            <a:r>
              <a:rPr lang="ru-RU" sz="1600" dirty="0">
                <a:latin typeface="Century" panose="02040604050505020304" pitchFamily="18" charset="0"/>
              </a:rPr>
              <a:t>научной деятельности в соответствии с пунктами </a:t>
            </a:r>
            <a:r>
              <a:rPr lang="ru-RU" sz="1600" dirty="0" smtClean="0">
                <a:latin typeface="Century" panose="02040604050505020304" pitchFamily="18" charset="0"/>
              </a:rPr>
              <a:t>60, 61: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 </a:t>
            </a:r>
            <a:endParaRPr lang="ru-RU" sz="16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указывается сумма дохода </a:t>
            </a:r>
            <a:r>
              <a:rPr lang="ru-RU" sz="1600" dirty="0" smtClean="0">
                <a:latin typeface="Century" panose="02040604050505020304" pitchFamily="18" charset="0"/>
              </a:rPr>
              <a:t>от </a:t>
            </a:r>
            <a:r>
              <a:rPr lang="ru-RU" sz="1600" dirty="0">
                <a:latin typeface="Century" panose="02040604050505020304" pitchFamily="18" charset="0"/>
              </a:rPr>
              <a:t>педагогической деятельности (сумма дохода, </a:t>
            </a:r>
            <a:r>
              <a:rPr lang="ru-RU" sz="1600" dirty="0" smtClean="0">
                <a:latin typeface="Century" panose="02040604050505020304" pitchFamily="18" charset="0"/>
              </a:rPr>
              <a:t>содержащаяся           в справке по </a:t>
            </a:r>
            <a:r>
              <a:rPr lang="ru-RU" sz="1600" dirty="0">
                <a:latin typeface="Century" panose="02040604050505020304" pitchFamily="18" charset="0"/>
              </a:rPr>
              <a:t>форме 6-НДФЛ, </a:t>
            </a:r>
            <a:r>
              <a:rPr lang="ru-RU" sz="1600" dirty="0" smtClean="0">
                <a:latin typeface="Century" panose="02040604050505020304" pitchFamily="18" charset="0"/>
              </a:rPr>
              <a:t>выданной                                </a:t>
            </a:r>
            <a:r>
              <a:rPr lang="ru-RU" sz="1600" dirty="0">
                <a:latin typeface="Century" panose="02040604050505020304" pitchFamily="18" charset="0"/>
              </a:rPr>
              <a:t>по месту преподавания) и дохода от научной деятельности (доходы, полученные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по </a:t>
            </a:r>
            <a:r>
              <a:rPr lang="ru-RU" sz="1600" dirty="0">
                <a:latin typeface="Century" panose="02040604050505020304" pitchFamily="18" charset="0"/>
              </a:rPr>
              <a:t>результатам заключенных договоров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на </a:t>
            </a:r>
            <a:r>
              <a:rPr lang="ru-RU" sz="1600" dirty="0">
                <a:latin typeface="Century" panose="02040604050505020304" pitchFamily="18" charset="0"/>
              </a:rPr>
              <a:t>выполнение НИОКР и за оказание возмездных услуг в области интеллектуальной </a:t>
            </a:r>
            <a:r>
              <a:rPr lang="ru-RU" sz="1600" dirty="0" smtClean="0">
                <a:latin typeface="Century" panose="02040604050505020304" pitchFamily="18" charset="0"/>
              </a:rPr>
              <a:t>деятельности,                             от </a:t>
            </a:r>
            <a:r>
              <a:rPr lang="ru-RU" sz="1600" dirty="0">
                <a:latin typeface="Century" panose="02040604050505020304" pitchFamily="18" charset="0"/>
              </a:rPr>
              <a:t>публикации статей, учебных пособий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и </a:t>
            </a:r>
            <a:r>
              <a:rPr lang="ru-RU" sz="1600" dirty="0">
                <a:latin typeface="Century" panose="02040604050505020304" pitchFamily="18" charset="0"/>
              </a:rPr>
              <a:t>монографий, от использования авторских или иных смежных </a:t>
            </a:r>
            <a:r>
              <a:rPr lang="ru-RU" sz="1600" dirty="0" smtClean="0">
                <a:latin typeface="Century" panose="02040604050505020304" pitchFamily="18" charset="0"/>
              </a:rPr>
              <a:t>прав</a:t>
            </a:r>
            <a:endParaRPr lang="ru-RU" sz="1600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36912"/>
            <a:ext cx="324036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46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8330"/>
            <a:ext cx="8784976" cy="609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31.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указывать сумму возврата налога за покупку квартиры?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3136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Согласно подпункта 1 пункта 79 Методических рекомендаций сведения о денежных средствах , полученных в </a:t>
            </a:r>
            <a:r>
              <a:rPr lang="ru-RU" sz="2800" b="1" dirty="0">
                <a:latin typeface="Century" panose="02040604050505020304" pitchFamily="18" charset="0"/>
              </a:rPr>
              <a:t>виде социального, имущественного, инвестиционного налогового </a:t>
            </a:r>
            <a:r>
              <a:rPr lang="ru-RU" sz="2800" b="1" dirty="0" smtClean="0">
                <a:latin typeface="Century" panose="02040604050505020304" pitchFamily="18" charset="0"/>
              </a:rPr>
              <a:t>вычета </a:t>
            </a:r>
          </a:p>
          <a:p>
            <a:r>
              <a:rPr lang="ru-RU" sz="2800" b="1" u="sng" dirty="0" smtClean="0">
                <a:latin typeface="Century" panose="02040604050505020304" pitchFamily="18" charset="0"/>
              </a:rPr>
              <a:t>не указываются</a:t>
            </a:r>
            <a:endParaRPr lang="ru-RU" sz="2800" b="1" u="sng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05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32. </a:t>
            </a:r>
            <a:r>
              <a:rPr lang="ru-RU" sz="1700" b="1" i="1" dirty="0" smtClean="0">
                <a:latin typeface="Century" panose="02040604050505020304" pitchFamily="18" charset="0"/>
              </a:rPr>
              <a:t>  Указываются ли переводы между своими счетами?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" y="1916832"/>
            <a:ext cx="45272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Century" panose="02040604050505020304" pitchFamily="18" charset="0"/>
              </a:rPr>
              <a:t>не указываются сведения  о денежных средствах, полученных  </a:t>
            </a:r>
            <a:r>
              <a:rPr lang="ru-RU" sz="2400" dirty="0">
                <a:latin typeface="Century" panose="02040604050505020304" pitchFamily="18" charset="0"/>
              </a:rPr>
              <a:t>в связи </a:t>
            </a:r>
            <a:r>
              <a:rPr lang="ru-RU" sz="2400" dirty="0" smtClean="0">
                <a:latin typeface="Century" panose="02040604050505020304" pitchFamily="18" charset="0"/>
              </a:rPr>
              <a:t>                   с </a:t>
            </a:r>
            <a:r>
              <a:rPr lang="ru-RU" sz="2400" dirty="0">
                <a:latin typeface="Century" panose="02040604050505020304" pitchFamily="18" charset="0"/>
              </a:rPr>
              <a:t>переводом денежных средств между своими банковскими счетами, </a:t>
            </a:r>
            <a:r>
              <a:rPr lang="ru-RU" sz="2400" dirty="0" smtClean="0">
                <a:latin typeface="Century" panose="02040604050505020304" pitchFamily="18" charset="0"/>
              </a:rPr>
              <a:t>                 а </a:t>
            </a:r>
            <a:r>
              <a:rPr lang="ru-RU" sz="2400" dirty="0">
                <a:latin typeface="Century" panose="02040604050505020304" pitchFamily="18" charset="0"/>
              </a:rPr>
              <a:t>также с зачислением </a:t>
            </a:r>
            <a:r>
              <a:rPr lang="ru-RU" sz="2400" dirty="0" smtClean="0">
                <a:latin typeface="Century" panose="02040604050505020304" pitchFamily="18" charset="0"/>
              </a:rPr>
              <a:t>                 на </a:t>
            </a:r>
            <a:r>
              <a:rPr lang="ru-RU" sz="2400" dirty="0">
                <a:latin typeface="Century" panose="02040604050505020304" pitchFamily="18" charset="0"/>
              </a:rPr>
              <a:t>свой банковский счет средств, ранее снятых </a:t>
            </a:r>
            <a:r>
              <a:rPr lang="ru-RU" sz="2400" dirty="0" smtClean="0">
                <a:latin typeface="Century" panose="02040604050505020304" pitchFamily="18" charset="0"/>
              </a:rPr>
              <a:t>                 с </a:t>
            </a:r>
            <a:r>
              <a:rPr lang="ru-RU" sz="2400" dirty="0">
                <a:latin typeface="Century" panose="02040604050505020304" pitchFamily="18" charset="0"/>
              </a:rPr>
              <a:t>другого </a:t>
            </a:r>
            <a:r>
              <a:rPr lang="ru-RU" sz="2400" dirty="0" smtClean="0">
                <a:latin typeface="Century" panose="02040604050505020304" pitchFamily="18" charset="0"/>
              </a:rPr>
              <a:t>счета </a:t>
            </a:r>
            <a:endParaRPr lang="ru-RU" sz="24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97803"/>
            <a:ext cx="9125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3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подпункта </a:t>
            </a:r>
            <a:r>
              <a:rPr lang="ru-RU" sz="2300" dirty="0">
                <a:solidFill>
                  <a:prstClr val="black"/>
                </a:solidFill>
                <a:latin typeface="Century" panose="02040604050505020304" pitchFamily="18" charset="0"/>
              </a:rPr>
              <a:t>9 пункта 79 Методических рекомендаций	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68" y="1348183"/>
            <a:ext cx="4602088" cy="532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108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1916832"/>
            <a:ext cx="8794207" cy="602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33.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отразить доходы 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самозанятого</a:t>
            </a:r>
            <a:r>
              <a:rPr lang="ru-RU" sz="1700" b="1" i="1" dirty="0" smtClean="0">
                <a:latin typeface="Century" panose="02040604050505020304" pitchFamily="18" charset="0"/>
              </a:rPr>
              <a:t>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281" y="836712"/>
            <a:ext cx="878497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Доход </a:t>
            </a:r>
            <a:r>
              <a:rPr lang="ru-RU" b="1" dirty="0">
                <a:latin typeface="Century" panose="02040604050505020304" pitchFamily="18" charset="0"/>
              </a:rPr>
              <a:t>по основному месту </a:t>
            </a:r>
            <a:r>
              <a:rPr lang="ru-RU" b="1" dirty="0" smtClean="0">
                <a:latin typeface="Century" panose="02040604050505020304" pitchFamily="18" charset="0"/>
              </a:rPr>
              <a:t>работы Раздела </a:t>
            </a:r>
            <a:r>
              <a:rPr lang="ru-RU" b="1" dirty="0">
                <a:latin typeface="Century" panose="02040604050505020304" pitchFamily="18" charset="0"/>
              </a:rPr>
              <a:t>1. СВЕДЕНИЯ О </a:t>
            </a:r>
            <a:r>
              <a:rPr lang="ru-RU" b="1" dirty="0" smtClean="0">
                <a:latin typeface="Century" panose="02040604050505020304" pitchFamily="18" charset="0"/>
              </a:rPr>
              <a:t>ДОХОДАХ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Особенности </a:t>
            </a:r>
            <a:r>
              <a:rPr lang="ru-RU" b="1" dirty="0">
                <a:latin typeface="Century" panose="02040604050505020304" pitchFamily="18" charset="0"/>
              </a:rPr>
              <a:t>заполнения данного раздела отдельными категориями </a:t>
            </a:r>
            <a:r>
              <a:rPr lang="ru-RU" b="1" dirty="0" smtClean="0">
                <a:latin typeface="Century" panose="02040604050505020304" pitchFamily="18" charset="0"/>
              </a:rPr>
              <a:t>лиц: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56 Методических рекомендаций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представление </a:t>
            </a:r>
            <a:r>
              <a:rPr lang="ru-RU" sz="1600" b="1" dirty="0">
                <a:latin typeface="Century" panose="02040604050505020304" pitchFamily="18" charset="0"/>
              </a:rPr>
              <a:t>Сведений в отношении лица, зарегистрированного в качестве индивидуального предпринимателя, применяющего специальные налоговые режимы</a:t>
            </a:r>
            <a:r>
              <a:rPr lang="ru-RU" sz="1600" b="1" dirty="0" smtClean="0">
                <a:latin typeface="Century" panose="02040604050505020304" pitchFamily="18" charset="0"/>
              </a:rPr>
              <a:t>:</a:t>
            </a:r>
          </a:p>
          <a:p>
            <a:endParaRPr lang="ru-RU" sz="1600" b="1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упрощенной системы налогообложения (УСН) в качестве "дохода" указывается сумма полученных доходов за налоговый период, которая подлежит указанию в налоговой декларации по налогу, уплачиваемому в связи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          с </a:t>
            </a:r>
            <a:r>
              <a:rPr lang="ru-RU" sz="1600" dirty="0">
                <a:latin typeface="Century" panose="02040604050505020304" pitchFamily="18" charset="0"/>
              </a:rPr>
              <a:t>применением УСН, независимо от объекта налогообложения. При этом служащий (работник) может представить пояснения по существу доходов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                   от </a:t>
            </a:r>
            <a:r>
              <a:rPr lang="ru-RU" sz="1600" dirty="0">
                <a:latin typeface="Century" panose="02040604050505020304" pitchFamily="18" charset="0"/>
              </a:rPr>
              <a:t>предпринимательской деятельности, полученных им или членами его семьи, </a:t>
            </a:r>
            <a:r>
              <a:rPr lang="ru-RU" sz="1600" dirty="0" smtClean="0">
                <a:latin typeface="Century" panose="02040604050505020304" pitchFamily="18" charset="0"/>
              </a:rPr>
              <a:t>                   и </a:t>
            </a:r>
            <a:r>
              <a:rPr lang="ru-RU" sz="1600" dirty="0">
                <a:latin typeface="Century" panose="02040604050505020304" pitchFamily="18" charset="0"/>
              </a:rPr>
              <a:t>приложить их к справке;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патентной системы налогообложения (ПСН) в качестве "дохода" указывается сумма доходов от реализации, определяемая в соответствии со статьей 249 Налогового кодекса РФ, которая подлежит отражению в книге учета доходов индивидуального предпринимателя, применяющего ПСН;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при применении системы налогообложения для сельскохозяйственных товаропроизводителей (единого сельскохозяйственного налога (ЕСХН)) в качестве "дохода" указывается сумма полученных доходов за налоговый период, которая подлежит указанию в налоговой декларации по ЕСХН, независимо от объекта налогообложения.</a:t>
            </a:r>
          </a:p>
        </p:txBody>
      </p:sp>
    </p:spTree>
    <p:extLst>
      <p:ext uri="{BB962C8B-B14F-4D97-AF65-F5344CB8AC3E}">
        <p14:creationId xmlns:p14="http://schemas.microsoft.com/office/powerpoint/2010/main" val="136134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46390"/>
            <a:ext cx="84815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Пункт 15. Методических рекомендаций. </a:t>
            </a:r>
            <a:r>
              <a:rPr lang="ru-RU" sz="1600" b="1" dirty="0" smtClean="0">
                <a:latin typeface="Century" panose="02040604050505020304" pitchFamily="18" charset="0"/>
              </a:rPr>
              <a:t>Если </a:t>
            </a:r>
            <a:r>
              <a:rPr lang="ru-RU" sz="1600" b="1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b="1" dirty="0" smtClean="0">
                <a:latin typeface="Century" panose="02040604050505020304" pitchFamily="18" charset="0"/>
              </a:rPr>
              <a:t>день, то </a:t>
            </a:r>
            <a:r>
              <a:rPr lang="ru-RU" sz="1600" b="1" dirty="0">
                <a:latin typeface="Century" panose="02040604050505020304" pitchFamily="18" charset="0"/>
              </a:rPr>
              <a:t>сведения представляются в последний рабочий день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7139"/>
            <a:ext cx="9828584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34.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проданы часы на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Авито</a:t>
            </a:r>
            <a:r>
              <a:rPr lang="ru-RU" sz="1700" b="1" i="1" dirty="0" smtClean="0">
                <a:latin typeface="Century" panose="02040604050505020304" pitchFamily="18" charset="0"/>
              </a:rPr>
              <a:t>, где указать доход от продажи?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836712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" panose="02040604050505020304" pitchFamily="18" charset="0"/>
              </a:rPr>
              <a:t>Согласно подпункта 9 пункта 73 Методических рекомендаций                            в строке «Иные доходы указываются </a:t>
            </a:r>
            <a:r>
              <a:rPr lang="ru-RU" sz="2000" b="1" dirty="0">
                <a:latin typeface="Century" panose="02040604050505020304" pitchFamily="18" charset="0"/>
              </a:rPr>
              <a:t>доходы, которые не были отражены в строках 1-5 </a:t>
            </a:r>
            <a:r>
              <a:rPr lang="ru-RU" sz="2000" b="1" dirty="0" smtClean="0">
                <a:latin typeface="Century" panose="02040604050505020304" pitchFamily="18" charset="0"/>
              </a:rPr>
              <a:t>справки</a:t>
            </a:r>
          </a:p>
          <a:p>
            <a:endParaRPr lang="ru-RU" sz="2000" b="1" dirty="0" smtClean="0">
              <a:latin typeface="Century" panose="02040604050505020304" pitchFamily="18" charset="0"/>
            </a:endParaRPr>
          </a:p>
          <a:p>
            <a:r>
              <a:rPr lang="ru-RU" sz="2000" b="1" dirty="0" smtClean="0">
                <a:latin typeface="Century" panose="02040604050505020304" pitchFamily="18" charset="0"/>
              </a:rPr>
              <a:t>В </a:t>
            </a:r>
            <a:r>
              <a:rPr lang="ru-RU" sz="2000" b="1" dirty="0">
                <a:latin typeface="Century" panose="02040604050505020304" pitchFamily="18" charset="0"/>
              </a:rPr>
              <a:t>случае продажи мелкого имущества (предметы обычной домашней обстановки, обихода и т.д.) рекомендуется указывать совокупный доход от их </a:t>
            </a:r>
            <a:r>
              <a:rPr lang="ru-RU" sz="2000" b="1" dirty="0" smtClean="0">
                <a:latin typeface="Century" panose="02040604050505020304" pitchFamily="18" charset="0"/>
              </a:rPr>
              <a:t>реализации</a:t>
            </a:r>
          </a:p>
          <a:p>
            <a:pPr marL="342900" indent="-342900">
              <a:buAutoNum type="arabicPeriod" startAt="73"/>
            </a:pPr>
            <a:endParaRPr lang="ru-RU" sz="2000" dirty="0" smtClean="0">
              <a:latin typeface="Century" panose="02040604050505020304" pitchFamily="18" charset="0"/>
            </a:endParaRPr>
          </a:p>
          <a:p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68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0" y="908720"/>
            <a:ext cx="8780388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77636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35.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указывать доход на возврат в случае, если давала деньги за сына наличными для участия в соревнованиях, а остаток вернули на карту?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" panose="02040604050505020304" pitchFamily="18" charset="0"/>
              </a:rPr>
              <a:t>В соответствии с пунктом 77 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 </a:t>
            </a:r>
            <a:r>
              <a:rPr lang="ru-RU" b="1" dirty="0">
                <a:latin typeface="Century" panose="02040604050505020304" pitchFamily="18" charset="0"/>
              </a:rPr>
              <a:t>учетом целей антикоррупционного законодательства в строке </a:t>
            </a:r>
            <a:r>
              <a:rPr lang="ru-RU" b="1" dirty="0" smtClean="0">
                <a:latin typeface="Century" panose="02040604050505020304" pitchFamily="18" charset="0"/>
              </a:rPr>
              <a:t>"Иные </a:t>
            </a:r>
            <a:r>
              <a:rPr lang="ru-RU" b="1" dirty="0">
                <a:latin typeface="Century" panose="02040604050505020304" pitchFamily="18" charset="0"/>
              </a:rPr>
              <a:t>доходы" не указываются сведения о денежных средствах, касающихся возмещения расходов, понесенных служащим (работником), его супругой (супругом), несовершеннолетним </a:t>
            </a:r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ребенком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36.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отобразить кэш -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бэк</a:t>
            </a:r>
            <a:r>
              <a:rPr lang="ru-RU" sz="1700" b="1" i="1" dirty="0" smtClean="0">
                <a:latin typeface="Century" panose="02040604050505020304" pitchFamily="18" charset="0"/>
              </a:rPr>
              <a:t> за отпуск по России?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281" y="836712"/>
            <a:ext cx="388843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подпункта 3 пункта 79 Методических рекомендаций</a:t>
            </a: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не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о </a:t>
            </a:r>
            <a:r>
              <a:rPr lang="ru-RU" sz="2000" dirty="0">
                <a:latin typeface="Century" panose="02040604050505020304" pitchFamily="18" charset="0"/>
              </a:rPr>
              <a:t>денежных средствах, </a:t>
            </a:r>
            <a:r>
              <a:rPr lang="ru-RU" sz="2000" dirty="0" smtClean="0">
                <a:latin typeface="Century" panose="02040604050505020304" pitchFamily="18" charset="0"/>
              </a:rPr>
              <a:t>полученных </a:t>
            </a:r>
            <a:r>
              <a:rPr lang="ru-RU" sz="2000" dirty="0">
                <a:latin typeface="Century" panose="02040604050505020304" pitchFamily="18" charset="0"/>
              </a:rPr>
              <a:t>в качестве бонусных баллов, бонусов </a:t>
            </a:r>
            <a:r>
              <a:rPr lang="ru-RU" sz="2000" dirty="0" smtClean="0">
                <a:latin typeface="Century" panose="02040604050505020304" pitchFamily="18" charset="0"/>
              </a:rPr>
              <a:t>            на </a:t>
            </a:r>
            <a:r>
              <a:rPr lang="ru-RU" sz="2000" dirty="0">
                <a:latin typeface="Century" panose="02040604050505020304" pitchFamily="18" charset="0"/>
              </a:rPr>
              <a:t>накопительных дисконтных картах, начисленных банками </a:t>
            </a:r>
            <a:r>
              <a:rPr lang="ru-RU" sz="2000" dirty="0" smtClean="0">
                <a:latin typeface="Century" panose="02040604050505020304" pitchFamily="18" charset="0"/>
              </a:rPr>
              <a:t>                   и </a:t>
            </a:r>
            <a:r>
              <a:rPr lang="ru-RU" sz="2000" dirty="0">
                <a:latin typeface="Century" panose="02040604050505020304" pitchFamily="18" charset="0"/>
              </a:rPr>
              <a:t>иными организациями </a:t>
            </a:r>
            <a:r>
              <a:rPr lang="ru-RU" sz="2000" dirty="0" smtClean="0">
                <a:latin typeface="Century" panose="02040604050505020304" pitchFamily="18" charset="0"/>
              </a:rPr>
              <a:t>              за </a:t>
            </a:r>
            <a:r>
              <a:rPr lang="ru-RU" sz="2000" dirty="0">
                <a:latin typeface="Century" panose="02040604050505020304" pitchFamily="18" charset="0"/>
              </a:rPr>
              <a:t>пользование их услугами, в том числе в виде денежных средств ("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 сервис"), включая т.н. "туристический 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", "детский </a:t>
            </a:r>
            <a:r>
              <a:rPr lang="ru-RU" sz="2000" dirty="0" err="1">
                <a:latin typeface="Century" panose="02040604050505020304" pitchFamily="18" charset="0"/>
              </a:rPr>
              <a:t>кешбэк</a:t>
            </a:r>
            <a:r>
              <a:rPr lang="ru-RU" sz="2000" dirty="0">
                <a:latin typeface="Century" panose="02040604050505020304" pitchFamily="18" charset="0"/>
              </a:rPr>
              <a:t>" </a:t>
            </a:r>
            <a:r>
              <a:rPr lang="ru-RU" sz="2000" dirty="0" smtClean="0">
                <a:latin typeface="Century" panose="02040604050505020304" pitchFamily="18" charset="0"/>
              </a:rPr>
              <a:t>           и </a:t>
            </a:r>
            <a:r>
              <a:rPr lang="ru-RU" sz="2000" dirty="0">
                <a:latin typeface="Century" panose="02040604050505020304" pitchFamily="18" charset="0"/>
              </a:rPr>
              <a:t>др.;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36712"/>
            <a:ext cx="48965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004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795"/>
            <a:ext cx="9143999" cy="58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37.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отображать доход от той же организации, если в отчетном периоде с технической должности сотрудник переведен а на государственную гражданскую службу?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248" y="2996952"/>
            <a:ext cx="85495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данной строке указывается доход, полученный служащим (работником) </a:t>
            </a:r>
            <a:r>
              <a:rPr lang="ru-RU" sz="1700" dirty="0" smtClean="0">
                <a:latin typeface="Century" panose="02040604050505020304" pitchFamily="18" charset="0"/>
              </a:rPr>
              <a:t>                  в </a:t>
            </a:r>
            <a:r>
              <a:rPr lang="ru-RU" sz="1700" dirty="0">
                <a:latin typeface="Century" panose="02040604050505020304" pitchFamily="18" charset="0"/>
              </a:rPr>
              <a:t>том государственном органе (организации), в котором он замещал должность на отчетную дату. Указанию подлежит общая сумма дохода, содержащаяся </a:t>
            </a:r>
            <a:r>
              <a:rPr lang="ru-RU" sz="1700" dirty="0" smtClean="0">
                <a:latin typeface="Century" panose="02040604050505020304" pitchFamily="18" charset="0"/>
              </a:rPr>
              <a:t>                в </a:t>
            </a:r>
            <a:r>
              <a:rPr lang="ru-RU" sz="1700" dirty="0">
                <a:latin typeface="Century" panose="02040604050505020304" pitchFamily="18" charset="0"/>
              </a:rPr>
              <a:t>справке по форме 6-НДФЛ, выдаваемой по месту службы (работы) (графа "Общая сумма дохода").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по основному месту работы получен доход, который не включен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700" dirty="0">
                <a:latin typeface="Century" panose="02040604050505020304" pitchFamily="18" charset="0"/>
              </a:rPr>
              <a:t>справку по форме 6-НДФЛ, он подлежит указанию в иных доходах.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Служащий </a:t>
            </a:r>
            <a:r>
              <a:rPr lang="ru-RU" sz="1700" dirty="0">
                <a:latin typeface="Century" panose="02040604050505020304" pitchFamily="18" charset="0"/>
              </a:rPr>
              <a:t>(работник) может представить пояснения, если его доходы, указанные в разделе 1 справки и в справке по форме 6-НДФЛ отличаются, </a:t>
            </a:r>
            <a:r>
              <a:rPr lang="ru-RU" sz="1700" dirty="0" smtClean="0">
                <a:latin typeface="Century" panose="02040604050505020304" pitchFamily="18" charset="0"/>
              </a:rPr>
              <a:t>                 и </a:t>
            </a:r>
            <a:r>
              <a:rPr lang="ru-RU" sz="1700" dirty="0">
                <a:latin typeface="Century" panose="02040604050505020304" pitchFamily="18" charset="0"/>
              </a:rPr>
              <a:t>приложить их к справке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Основание: </a:t>
            </a:r>
            <a:r>
              <a:rPr lang="ru-RU" sz="1700" dirty="0">
                <a:latin typeface="Century" panose="02040604050505020304" pitchFamily="18" charset="0"/>
              </a:rPr>
              <a:t>при перемещении по </a:t>
            </a:r>
            <a:r>
              <a:rPr lang="ru-RU" sz="1700" dirty="0" smtClean="0">
                <a:latin typeface="Century" panose="02040604050505020304" pitchFamily="18" charset="0"/>
              </a:rPr>
              <a:t>службе не меняются работодатель, ИНН, табельный номер и лицевой счет работника. 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12776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entury" panose="02040604050505020304" pitchFamily="18" charset="0"/>
              </a:rPr>
              <a:t>Согласно </a:t>
            </a:r>
            <a:r>
              <a:rPr lang="ru-RU" b="1" dirty="0" smtClean="0">
                <a:latin typeface="Century" panose="02040604050505020304" pitchFamily="18" charset="0"/>
              </a:rPr>
              <a:t>пункта 54 Методических рекомендаций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доход </a:t>
            </a:r>
            <a:r>
              <a:rPr lang="ru-RU" b="1" dirty="0">
                <a:latin typeface="Century" panose="02040604050505020304" pitchFamily="18" charset="0"/>
              </a:rPr>
              <a:t>отображается в строке «Доход по основному месту работы»</a:t>
            </a:r>
          </a:p>
        </p:txBody>
      </p:sp>
    </p:spTree>
    <p:extLst>
      <p:ext uri="{BB962C8B-B14F-4D97-AF65-F5344CB8AC3E}">
        <p14:creationId xmlns:p14="http://schemas.microsoft.com/office/powerpoint/2010/main" val="41248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38.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материальную помощь по основному месту работы вписывать в доходы?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648" y="1829459"/>
            <a:ext cx="44145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данной строке указывается доход, полученный служащим (работником) </a:t>
            </a:r>
            <a:r>
              <a:rPr lang="ru-RU" sz="1700" dirty="0" smtClean="0">
                <a:latin typeface="Century" panose="02040604050505020304" pitchFamily="18" charset="0"/>
              </a:rPr>
              <a:t>              в </a:t>
            </a:r>
            <a:r>
              <a:rPr lang="ru-RU" sz="1700" dirty="0">
                <a:latin typeface="Century" panose="02040604050505020304" pitchFamily="18" charset="0"/>
              </a:rPr>
              <a:t>том государственном органе (организации), в котором он замещал должность на отчетную дату. Указанию подлежит общая сумма дохода, содержащаяся в справке </a:t>
            </a:r>
            <a:r>
              <a:rPr lang="ru-RU" sz="1700" dirty="0" smtClean="0">
                <a:latin typeface="Century" panose="02040604050505020304" pitchFamily="18" charset="0"/>
              </a:rPr>
              <a:t>             по </a:t>
            </a:r>
            <a:r>
              <a:rPr lang="ru-RU" sz="1700" dirty="0">
                <a:latin typeface="Century" panose="02040604050505020304" pitchFamily="18" charset="0"/>
              </a:rPr>
              <a:t>форме 6-НДФЛ, выдаваемой </a:t>
            </a:r>
            <a:r>
              <a:rPr lang="ru-RU" sz="1700" dirty="0" smtClean="0">
                <a:latin typeface="Century" panose="02040604050505020304" pitchFamily="18" charset="0"/>
              </a:rPr>
              <a:t>                   по </a:t>
            </a:r>
            <a:r>
              <a:rPr lang="ru-RU" sz="1700" dirty="0">
                <a:latin typeface="Century" panose="02040604050505020304" pitchFamily="18" charset="0"/>
              </a:rPr>
              <a:t>месту службы (работы) </a:t>
            </a:r>
            <a:r>
              <a:rPr lang="ru-RU" sz="1700" dirty="0" smtClean="0">
                <a:latin typeface="Century" panose="02040604050505020304" pitchFamily="18" charset="0"/>
              </a:rPr>
              <a:t>                (</a:t>
            </a:r>
            <a:r>
              <a:rPr lang="ru-RU" sz="1700" dirty="0">
                <a:latin typeface="Century" panose="02040604050505020304" pitchFamily="18" charset="0"/>
              </a:rPr>
              <a:t>графа "Общая сумма дохода").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endParaRPr lang="ru-RU" sz="1700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по основному месту работы </a:t>
            </a:r>
            <a:r>
              <a:rPr lang="ru-RU" sz="1700" dirty="0" smtClean="0">
                <a:latin typeface="Century" panose="02040604050505020304" pitchFamily="18" charset="0"/>
              </a:rPr>
              <a:t>получена материальная помощь, которая </a:t>
            </a:r>
            <a:r>
              <a:rPr lang="ru-RU" sz="1700" dirty="0">
                <a:latin typeface="Century" panose="02040604050505020304" pitchFamily="18" charset="0"/>
              </a:rPr>
              <a:t>не </a:t>
            </a:r>
            <a:r>
              <a:rPr lang="ru-RU" sz="1700" dirty="0" smtClean="0">
                <a:latin typeface="Century" panose="02040604050505020304" pitchFamily="18" charset="0"/>
              </a:rPr>
              <a:t>включена </a:t>
            </a:r>
            <a:r>
              <a:rPr lang="ru-RU" sz="1700" dirty="0">
                <a:latin typeface="Century" panose="02040604050505020304" pitchFamily="18" charset="0"/>
              </a:rPr>
              <a:t>в справку </a:t>
            </a:r>
            <a:r>
              <a:rPr lang="ru-RU" sz="1700" dirty="0" smtClean="0">
                <a:latin typeface="Century" panose="02040604050505020304" pitchFamily="18" charset="0"/>
              </a:rPr>
              <a:t>                по </a:t>
            </a:r>
            <a:r>
              <a:rPr lang="ru-RU" sz="1700" dirty="0">
                <a:latin typeface="Century" panose="02040604050505020304" pitchFamily="18" charset="0"/>
              </a:rPr>
              <a:t>форме 6-НДФЛ, </a:t>
            </a:r>
            <a:r>
              <a:rPr lang="ru-RU" sz="1700" dirty="0" smtClean="0">
                <a:latin typeface="Century" panose="02040604050505020304" pitchFamily="18" charset="0"/>
              </a:rPr>
              <a:t>она </a:t>
            </a:r>
            <a:r>
              <a:rPr lang="ru-RU" sz="1700" dirty="0">
                <a:latin typeface="Century" panose="02040604050505020304" pitchFamily="18" charset="0"/>
              </a:rPr>
              <a:t>подлежит указанию в иных </a:t>
            </a:r>
            <a:r>
              <a:rPr lang="ru-RU" sz="1700" dirty="0" smtClean="0">
                <a:latin typeface="Century" panose="02040604050505020304" pitchFamily="18" charset="0"/>
              </a:rPr>
              <a:t>доходах</a:t>
            </a:r>
            <a:r>
              <a:rPr lang="ru-RU" sz="1700" dirty="0">
                <a:latin typeface="Century" panose="02040604050505020304" pitchFamily="18" charset="0"/>
              </a:rPr>
              <a:t> </a:t>
            </a:r>
            <a:r>
              <a:rPr lang="ru-RU" sz="1700" dirty="0" smtClean="0">
                <a:latin typeface="Century" panose="02040604050505020304" pitchFamily="18" charset="0"/>
              </a:rPr>
              <a:t>(прописывается какая материальная помощь и за что)</a:t>
            </a:r>
            <a:endParaRPr lang="ru-RU" sz="1700" dirty="0">
              <a:latin typeface="Century" panose="020406040505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85" y="2101291"/>
            <a:ext cx="4176464" cy="42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648" y="855968"/>
            <a:ext cx="874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54 Методических рекомендаций  </a:t>
            </a:r>
            <a:r>
              <a:rPr lang="ru-RU" sz="2000" dirty="0">
                <a:solidFill>
                  <a:prstClr val="black"/>
                </a:solidFill>
                <a:latin typeface="Century" panose="02040604050505020304" pitchFamily="18" charset="0"/>
              </a:rPr>
              <a:t>данный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доход </a:t>
            </a:r>
            <a:r>
              <a:rPr lang="ru-RU" sz="2000" dirty="0" smtClean="0">
                <a:latin typeface="Century" panose="02040604050505020304" pitchFamily="18" charset="0"/>
              </a:rPr>
              <a:t>отображается </a:t>
            </a:r>
            <a:r>
              <a:rPr lang="ru-RU" sz="2000" dirty="0">
                <a:latin typeface="Century" panose="02040604050505020304" pitchFamily="18" charset="0"/>
              </a:rPr>
              <a:t>в строке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Доход по основному месту работы</a:t>
            </a:r>
            <a:r>
              <a:rPr lang="ru-RU" sz="2000" dirty="0" smtClean="0">
                <a:latin typeface="Century" panose="02040604050505020304" pitchFamily="18" charset="0"/>
              </a:rPr>
              <a:t>» </a:t>
            </a:r>
            <a:r>
              <a:rPr lang="ru-RU" sz="20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endParaRPr lang="ru-RU" sz="2000" b="1" i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1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39.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в указывать в доходах супруги-пенсионера компенсацию Губернатора за коммунальные  услуги? Нужно ли запрашивать справку из соцзащиты, поясняющую данную компенсацию?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подпункту 23 пункта 73 Методических рекомендаций: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указываются суммы </a:t>
            </a:r>
            <a:r>
              <a:rPr lang="ru-RU" dirty="0">
                <a:latin typeface="Century" panose="02040604050505020304" pitchFamily="18" charset="0"/>
              </a:rPr>
              <a:t>полной </a:t>
            </a:r>
            <a:r>
              <a:rPr lang="ru-RU" dirty="0" smtClean="0">
                <a:latin typeface="Century" panose="02040604050505020304" pitchFamily="18" charset="0"/>
              </a:rPr>
              <a:t>            или </a:t>
            </a:r>
            <a:r>
              <a:rPr lang="ru-RU" dirty="0">
                <a:latin typeface="Century" panose="02040604050505020304" pitchFamily="18" charset="0"/>
              </a:rPr>
              <a:t>частичной компенсации служащим (работникам) </a:t>
            </a:r>
            <a:r>
              <a:rPr lang="ru-RU" dirty="0" smtClean="0">
                <a:latin typeface="Century" panose="02040604050505020304" pitchFamily="18" charset="0"/>
              </a:rPr>
              <a:t>             и </a:t>
            </a:r>
            <a:r>
              <a:rPr lang="ru-RU" dirty="0">
                <a:latin typeface="Century" panose="02040604050505020304" pitchFamily="18" charset="0"/>
              </a:rPr>
              <a:t>(или) членам их семей товара, работы и (или) услуги в виде выдачи наличных денежных средств (зачисления </a:t>
            </a:r>
            <a:r>
              <a:rPr lang="ru-RU" dirty="0" smtClean="0">
                <a:latin typeface="Century" panose="02040604050505020304" pitchFamily="18" charset="0"/>
              </a:rPr>
              <a:t>                         на </a:t>
            </a:r>
            <a:r>
              <a:rPr lang="ru-RU" dirty="0">
                <a:latin typeface="Century" panose="02040604050505020304" pitchFamily="18" charset="0"/>
              </a:rPr>
              <a:t>банковский счет денежных средств) вместо предоставления соответствующих товаров, работ и (или) услуг без последующего представления отчета о целевом использовании </a:t>
            </a:r>
            <a:r>
              <a:rPr lang="ru-RU" dirty="0" smtClean="0">
                <a:latin typeface="Century" panose="02040604050505020304" pitchFamily="18" charset="0"/>
              </a:rPr>
              <a:t>компенсации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1"/>
            <a:ext cx="4897148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3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40. </a:t>
            </a:r>
            <a:r>
              <a:rPr lang="ru-RU" sz="1700" b="1" i="1" dirty="0" smtClean="0">
                <a:latin typeface="Century" panose="02040604050505020304" pitchFamily="18" charset="0"/>
              </a:rPr>
              <a:t>  Имеется 3 справки  2-НДФЛ: по месту работы, от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Мособлсуда</a:t>
            </a:r>
            <a:r>
              <a:rPr lang="ru-RU" sz="1700" b="1" i="1" dirty="0" smtClean="0">
                <a:latin typeface="Century" panose="02040604050505020304" pitchFamily="18" charset="0"/>
              </a:rPr>
              <a:t> (работа присяжных) и отделения Пенсионного фонда. Где указывать доход от </a:t>
            </a:r>
            <a:r>
              <a:rPr lang="ru-RU" sz="1700" b="1" i="1" dirty="0" err="1" smtClean="0">
                <a:latin typeface="Century" panose="02040604050505020304" pitchFamily="18" charset="0"/>
              </a:rPr>
              <a:t>Мособлсуда</a:t>
            </a:r>
            <a:r>
              <a:rPr lang="ru-RU" sz="1700" b="1" i="1" dirty="0" smtClean="0">
                <a:latin typeface="Century" panose="02040604050505020304" pitchFamily="18" charset="0"/>
              </a:rPr>
              <a:t>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893619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подпункта 33 пунктуа73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</a:t>
            </a:r>
            <a:r>
              <a:rPr lang="ru-RU" dirty="0">
                <a:latin typeface="Century" panose="02040604050505020304" pitchFamily="18" charset="0"/>
              </a:rPr>
              <a:t>указываются доходы, </a:t>
            </a:r>
            <a:r>
              <a:rPr lang="ru-RU" dirty="0" smtClean="0">
                <a:latin typeface="Century" panose="02040604050505020304" pitchFamily="18" charset="0"/>
              </a:rPr>
              <a:t>которые </a:t>
            </a:r>
            <a:r>
              <a:rPr lang="ru-RU" dirty="0">
                <a:latin typeface="Century" panose="02040604050505020304" pitchFamily="18" charset="0"/>
              </a:rPr>
              <a:t>не были отражены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строках 1-5 </a:t>
            </a:r>
            <a:r>
              <a:rPr lang="ru-RU" dirty="0" smtClean="0">
                <a:latin typeface="Century" panose="02040604050505020304" pitchFamily="18" charset="0"/>
              </a:rPr>
              <a:t>справки: средства</a:t>
            </a:r>
            <a:r>
              <a:rPr lang="ru-RU" dirty="0">
                <a:latin typeface="Century" panose="02040604050505020304" pitchFamily="18" charset="0"/>
              </a:rPr>
              <a:t>, выплаченные за исполнение </a:t>
            </a:r>
            <a:r>
              <a:rPr lang="ru-RU" dirty="0" smtClean="0">
                <a:latin typeface="Century" panose="02040604050505020304" pitchFamily="18" charset="0"/>
              </a:rPr>
              <a:t>государственных </a:t>
            </a:r>
            <a:r>
              <a:rPr lang="ru-RU" dirty="0">
                <a:latin typeface="Century" panose="02040604050505020304" pitchFamily="18" charset="0"/>
              </a:rPr>
              <a:t>или общественных </a:t>
            </a:r>
            <a:r>
              <a:rPr lang="ru-RU" dirty="0" smtClean="0">
                <a:latin typeface="Century" panose="02040604050505020304" pitchFamily="18" charset="0"/>
              </a:rPr>
              <a:t>обязанностей </a:t>
            </a:r>
            <a:r>
              <a:rPr lang="ru-RU" dirty="0">
                <a:latin typeface="Century" panose="02040604050505020304" pitchFamily="18" charset="0"/>
              </a:rPr>
              <a:t>(например, присяжным </a:t>
            </a:r>
            <a:r>
              <a:rPr lang="ru-RU" dirty="0" smtClean="0">
                <a:latin typeface="Century" panose="02040604050505020304" pitchFamily="18" charset="0"/>
              </a:rPr>
              <a:t>заседателям</a:t>
            </a:r>
            <a:r>
              <a:rPr lang="ru-RU" dirty="0">
                <a:latin typeface="Century" panose="02040604050505020304" pitchFamily="18" charset="0"/>
              </a:rPr>
              <a:t>, членам избирательных </a:t>
            </a:r>
            <a:r>
              <a:rPr lang="ru-RU" dirty="0" smtClean="0">
                <a:latin typeface="Century" panose="02040604050505020304" pitchFamily="18" charset="0"/>
              </a:rPr>
              <a:t>комиссий </a:t>
            </a:r>
            <a:r>
              <a:rPr lang="ru-RU" dirty="0">
                <a:latin typeface="Century" panose="02040604050505020304" pitchFamily="18" charset="0"/>
              </a:rPr>
              <a:t>и др</a:t>
            </a:r>
            <a:r>
              <a:rPr lang="ru-RU" dirty="0" smtClean="0">
                <a:latin typeface="Century" panose="02040604050505020304" pitchFamily="18" charset="0"/>
              </a:rPr>
              <a:t>.)</a:t>
            </a:r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924944"/>
            <a:ext cx="8856984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42.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отражаются денежные средства переданные по решению суда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908720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Денежные средства, поступившие по решению суда, отражаются в строке «Иные доходы», при этом необходимо указать реквизиты документа-основания по передаче денежных средств (судебное решение, приказ и т.д.)            и источник денежных средств (причитающийся вклад, доля от продажи недвижимости и пр.)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При необходимости – приложить подтверждающий документ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8" y="2996952"/>
            <a:ext cx="8816899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43.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моей квартире прописан человек на безвозмездной основе, где отображать информацию?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732" y="5805264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Данная информация не требует отражения в Справках,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т.к. это безвозмездная сделка не предполагает получения дохода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80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44.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учитывать перечисления с моего личного счета на счет моей  супруги?</a:t>
            </a:r>
            <a:r>
              <a:rPr lang="ru-RU" sz="1600" dirty="0">
                <a:latin typeface="Century" panose="02040604050505020304" pitchFamily="18" charset="0"/>
              </a:rPr>
              <a:t>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301" y="2492896"/>
            <a:ext cx="4555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Н</a:t>
            </a:r>
            <a:r>
              <a:rPr lang="ru-RU" dirty="0" smtClean="0">
                <a:latin typeface="Century" panose="02040604050505020304" pitchFamily="18" charset="0"/>
              </a:rPr>
              <a:t>е </a:t>
            </a:r>
            <a:r>
              <a:rPr lang="ru-RU" dirty="0">
                <a:latin typeface="Century" panose="02040604050505020304" pitchFamily="18" charset="0"/>
              </a:rPr>
              <a:t>указываются сведения </a:t>
            </a:r>
            <a:r>
              <a:rPr lang="ru-RU" dirty="0" smtClean="0">
                <a:latin typeface="Century" panose="02040604050505020304" pitchFamily="18" charset="0"/>
              </a:rPr>
              <a:t>                         о </a:t>
            </a:r>
            <a:r>
              <a:rPr lang="ru-RU" dirty="0">
                <a:latin typeface="Century" panose="02040604050505020304" pitchFamily="18" charset="0"/>
              </a:rPr>
              <a:t>денежных средствах, полученных </a:t>
            </a:r>
            <a:r>
              <a:rPr lang="ru-RU" dirty="0" smtClean="0">
                <a:latin typeface="Century" panose="02040604050505020304" pitchFamily="18" charset="0"/>
              </a:rPr>
              <a:t>                       в </a:t>
            </a:r>
            <a:r>
              <a:rPr lang="ru-RU" dirty="0">
                <a:latin typeface="Century" panose="02040604050505020304" pitchFamily="18" charset="0"/>
              </a:rPr>
              <a:t>качестве перевода </a:t>
            </a:r>
            <a:r>
              <a:rPr lang="ru-RU" dirty="0" smtClean="0">
                <a:latin typeface="Century" panose="02040604050505020304" pitchFamily="18" charset="0"/>
              </a:rPr>
              <a:t>между </a:t>
            </a:r>
            <a:r>
              <a:rPr lang="ru-RU" dirty="0">
                <a:latin typeface="Century" panose="02040604050505020304" pitchFamily="18" charset="0"/>
              </a:rPr>
              <a:t>супругами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     и </a:t>
            </a:r>
            <a:r>
              <a:rPr lang="ru-RU" dirty="0">
                <a:latin typeface="Century" panose="02040604050505020304" pitchFamily="18" charset="0"/>
              </a:rPr>
              <a:t>(или) несовершеннолетними детьми (аналогично в части, касающейся </a:t>
            </a:r>
            <a:r>
              <a:rPr lang="ru-RU" dirty="0" smtClean="0">
                <a:latin typeface="Century" panose="02040604050505020304" pitchFamily="18" charset="0"/>
              </a:rPr>
              <a:t>наличных </a:t>
            </a:r>
            <a:r>
              <a:rPr lang="ru-RU" dirty="0">
                <a:latin typeface="Century" panose="02040604050505020304" pitchFamily="18" charset="0"/>
              </a:rPr>
              <a:t>денежных средств), </a:t>
            </a:r>
            <a:r>
              <a:rPr lang="ru-RU" dirty="0" smtClean="0">
                <a:latin typeface="Century" panose="02040604050505020304" pitchFamily="18" charset="0"/>
              </a:rPr>
              <a:t>кроме </a:t>
            </a:r>
            <a:r>
              <a:rPr lang="ru-RU" dirty="0">
                <a:latin typeface="Century" panose="02040604050505020304" pitchFamily="18" charset="0"/>
              </a:rPr>
              <a:t>случая, предусмотренного </a:t>
            </a:r>
            <a:r>
              <a:rPr lang="ru-RU" dirty="0" smtClean="0">
                <a:latin typeface="Century" panose="02040604050505020304" pitchFamily="18" charset="0"/>
              </a:rPr>
              <a:t>пунктом </a:t>
            </a:r>
            <a:r>
              <a:rPr lang="ru-RU" dirty="0">
                <a:latin typeface="Century" panose="02040604050505020304" pitchFamily="18" charset="0"/>
              </a:rPr>
              <a:t>39 Методических </a:t>
            </a:r>
            <a:r>
              <a:rPr lang="ru-RU" dirty="0" smtClean="0">
                <a:latin typeface="Century" panose="02040604050505020304" pitchFamily="18" charset="0"/>
              </a:rPr>
              <a:t>рекомендаций </a:t>
            </a:r>
            <a:r>
              <a:rPr lang="ru-RU" dirty="0">
                <a:latin typeface="Century" panose="02040604050505020304" pitchFamily="18" charset="0"/>
              </a:rPr>
              <a:t>– </a:t>
            </a:r>
            <a:r>
              <a:rPr lang="ru-RU" dirty="0" smtClean="0">
                <a:latin typeface="Century" panose="02040604050505020304" pitchFamily="18" charset="0"/>
              </a:rPr>
              <a:t>            при </a:t>
            </a:r>
            <a:r>
              <a:rPr lang="ru-RU" dirty="0">
                <a:latin typeface="Century" panose="02040604050505020304" pitchFamily="18" charset="0"/>
              </a:rPr>
              <a:t>невозможности </a:t>
            </a:r>
            <a:r>
              <a:rPr lang="ru-RU" dirty="0" smtClean="0">
                <a:latin typeface="Century" panose="02040604050505020304" pitchFamily="18" charset="0"/>
              </a:rPr>
              <a:t>по </a:t>
            </a:r>
            <a:r>
              <a:rPr lang="ru-RU" dirty="0">
                <a:latin typeface="Century" panose="02040604050505020304" pitchFamily="18" charset="0"/>
              </a:rPr>
              <a:t>объективным причинам </a:t>
            </a:r>
            <a:r>
              <a:rPr lang="ru-RU" dirty="0" smtClean="0">
                <a:latin typeface="Century" panose="02040604050505020304" pitchFamily="18" charset="0"/>
              </a:rPr>
              <a:t>представить </a:t>
            </a:r>
            <a:r>
              <a:rPr lang="ru-RU" dirty="0">
                <a:latin typeface="Century" panose="02040604050505020304" pitchFamily="18" charset="0"/>
              </a:rPr>
              <a:t>Сведения </a:t>
            </a:r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супругу </a:t>
            </a:r>
            <a:r>
              <a:rPr lang="ru-RU" dirty="0" smtClean="0">
                <a:latin typeface="Century" panose="02040604050505020304" pitchFamily="18" charset="0"/>
              </a:rPr>
              <a:t>(</a:t>
            </a:r>
            <a:r>
              <a:rPr lang="ru-RU" dirty="0">
                <a:latin typeface="Century" panose="02040604050505020304" pitchFamily="18" charset="0"/>
              </a:rPr>
              <a:t>супруга)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 </a:t>
            </a:r>
            <a:r>
              <a:rPr lang="ru-RU" dirty="0">
                <a:latin typeface="Century" panose="02040604050505020304" pitchFamily="18" charset="0"/>
              </a:rPr>
              <a:t>(или) </a:t>
            </a:r>
            <a:r>
              <a:rPr lang="ru-RU" dirty="0" smtClean="0">
                <a:latin typeface="Century" panose="02040604050505020304" pitchFamily="18" charset="0"/>
              </a:rPr>
              <a:t>несовершеннолетних детей)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02" y="2492896"/>
            <a:ext cx="4239186" cy="34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118" y="1160047"/>
            <a:ext cx="87756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подпункта 10 пункта </a:t>
            </a:r>
            <a:r>
              <a:rPr lang="ru-RU" sz="22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79 Методических рекомендаций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6336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45.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заполнять раздел 2, если покупка имущества произошла ранее, чем поступил на государственную службу в отчетном периоде: покупка             в феврале 2022 г., поступление на службу в октябре 2022 г.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007" y="1786333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Граждане</a:t>
            </a:r>
            <a:r>
              <a:rPr lang="ru-RU" dirty="0">
                <a:latin typeface="Century" panose="02040604050505020304" pitchFamily="18" charset="0"/>
              </a:rPr>
              <a:t>, поступающие на службу (работу), раздел </a:t>
            </a:r>
            <a:r>
              <a:rPr lang="ru-RU" dirty="0" smtClean="0">
                <a:latin typeface="Century" panose="02040604050505020304" pitchFamily="18" charset="0"/>
              </a:rPr>
              <a:t>2 справки </a:t>
            </a:r>
            <a:r>
              <a:rPr lang="ru-RU" dirty="0">
                <a:latin typeface="Century" panose="02040604050505020304" pitchFamily="18" charset="0"/>
              </a:rPr>
              <a:t>не заполняют.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Вместе </a:t>
            </a:r>
            <a:r>
              <a:rPr lang="ru-RU" dirty="0">
                <a:latin typeface="Century" panose="02040604050505020304" pitchFamily="18" charset="0"/>
              </a:rPr>
              <a:t>с тем в случае, если гражданином, его супругой (супругом)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или </a:t>
            </a:r>
            <a:r>
              <a:rPr lang="ru-RU" dirty="0">
                <a:latin typeface="Century" panose="02040604050505020304" pitchFamily="18" charset="0"/>
              </a:rPr>
              <a:t>несовершеннолетними детьми осуществлены расходы </a:t>
            </a:r>
            <a:r>
              <a:rPr lang="ru-RU" dirty="0" smtClean="0">
                <a:latin typeface="Century" panose="02040604050505020304" pitchFamily="18" charset="0"/>
              </a:rPr>
              <a:t>                                       по </a:t>
            </a:r>
            <a:r>
              <a:rPr lang="ru-RU" dirty="0">
                <a:latin typeface="Century" panose="02040604050505020304" pitchFamily="18" charset="0"/>
              </a:rPr>
              <a:t>соответствующей сделке (сделкам) до поступления на службу (работу), </a:t>
            </a:r>
            <a:r>
              <a:rPr lang="ru-RU" dirty="0" smtClean="0">
                <a:latin typeface="Century" panose="02040604050505020304" pitchFamily="18" charset="0"/>
              </a:rPr>
              <a:t>          то </a:t>
            </a:r>
            <a:r>
              <a:rPr lang="ru-RU" dirty="0">
                <a:latin typeface="Century" panose="02040604050505020304" pitchFamily="18" charset="0"/>
              </a:rPr>
              <a:t>в рамках декларационной кампании информация о данной сделке (сделках) не подлежит отражению в разделе 2 </a:t>
            </a:r>
            <a:r>
              <a:rPr lang="ru-RU" dirty="0" smtClean="0">
                <a:latin typeface="Century" panose="02040604050505020304" pitchFamily="18" charset="0"/>
              </a:rPr>
              <a:t>справки</a:t>
            </a:r>
            <a:endParaRPr lang="ru-RU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247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sz="24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84 Методических рекомендаций:</a:t>
            </a:r>
            <a:endParaRPr lang="ru-RU" sz="2400" b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3" y="3817658"/>
            <a:ext cx="8784976" cy="300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4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93341"/>
            <a:ext cx="12573000" cy="83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 46.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личном кабинете налогоплательщика отображается объект недвижимости, который мне не принадлежит (имеется подтверждающий документ), отображать ли этот объект?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09" y="1452687"/>
            <a:ext cx="64807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Юридическим </a:t>
            </a:r>
            <a:r>
              <a:rPr lang="ru-RU" sz="1600" dirty="0">
                <a:latin typeface="Century" panose="02040604050505020304" pitchFamily="18" charset="0"/>
              </a:rPr>
              <a:t>актом признания и </a:t>
            </a:r>
            <a:r>
              <a:rPr lang="ru-RU" sz="1600" dirty="0" smtClean="0">
                <a:latin typeface="Century" panose="02040604050505020304" pitchFamily="18" charset="0"/>
              </a:rPr>
              <a:t>подтверждения возникновения</a:t>
            </a:r>
            <a:r>
              <a:rPr lang="ru-RU" sz="1600" dirty="0">
                <a:latin typeface="Century" panose="02040604050505020304" pitchFamily="18" charset="0"/>
              </a:rPr>
              <a:t>, изменения, перехода, прекращения права определенного лица на недвижимое имущество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или </a:t>
            </a:r>
            <a:r>
              <a:rPr lang="ru-RU" sz="1600" dirty="0">
                <a:latin typeface="Century" panose="02040604050505020304" pitchFamily="18" charset="0"/>
              </a:rPr>
              <a:t>ограничения такого права и обременения недвижимого имущества является государственная регистрация прав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недвижимое имущество (часть 3 статьи 1 Федерального закона от 13 июля 2015 г. </a:t>
            </a:r>
            <a:r>
              <a:rPr lang="ru-RU" sz="1600" dirty="0" smtClean="0">
                <a:latin typeface="Century" panose="02040604050505020304" pitchFamily="18" charset="0"/>
              </a:rPr>
              <a:t>№ </a:t>
            </a:r>
            <a:r>
              <a:rPr lang="ru-RU" sz="1600" dirty="0">
                <a:latin typeface="Century" panose="02040604050505020304" pitchFamily="18" charset="0"/>
              </a:rPr>
              <a:t>218-ФЗ "О государственной регистрации недвижимости"). </a:t>
            </a:r>
          </a:p>
          <a:p>
            <a:r>
              <a:rPr lang="ru-RU" sz="1600" dirty="0">
                <a:latin typeface="Century" panose="02040604050505020304" pitchFamily="18" charset="0"/>
              </a:rPr>
              <a:t>В связи с этим сведения об объекте </a:t>
            </a:r>
            <a:r>
              <a:rPr lang="ru-RU" sz="1600" dirty="0" smtClean="0">
                <a:latin typeface="Century" panose="02040604050505020304" pitchFamily="18" charset="0"/>
              </a:rPr>
              <a:t>недвижимости указываются </a:t>
            </a:r>
            <a:r>
              <a:rPr lang="ru-RU" sz="1600" dirty="0">
                <a:latin typeface="Century" panose="02040604050505020304" pitchFamily="18" charset="0"/>
              </a:rPr>
              <a:t>в данном </a:t>
            </a:r>
            <a:r>
              <a:rPr lang="ru-RU" sz="1600" dirty="0" smtClean="0">
                <a:latin typeface="Century" panose="02040604050505020304" pitchFamily="18" charset="0"/>
              </a:rPr>
              <a:t>подразделе в </a:t>
            </a:r>
            <a:r>
              <a:rPr lang="ru-RU" sz="1600" dirty="0">
                <a:latin typeface="Century" panose="02040604050505020304" pitchFamily="18" charset="0"/>
              </a:rPr>
              <a:t>точном соответствии с информацией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об </a:t>
            </a:r>
            <a:r>
              <a:rPr lang="ru-RU" sz="1600" dirty="0">
                <a:latin typeface="Century" panose="02040604050505020304" pitchFamily="18" charset="0"/>
              </a:rPr>
              <a:t>этом объекте, </a:t>
            </a:r>
            <a:r>
              <a:rPr lang="ru-RU" sz="1600" dirty="0" smtClean="0">
                <a:latin typeface="Century" panose="02040604050505020304" pitchFamily="18" charset="0"/>
              </a:rPr>
              <a:t>содержащейся в </a:t>
            </a:r>
            <a:r>
              <a:rPr lang="ru-RU" sz="1600" dirty="0">
                <a:latin typeface="Century" panose="02040604050505020304" pitchFamily="18" charset="0"/>
              </a:rPr>
              <a:t>Едином государственном реестре </a:t>
            </a:r>
            <a:r>
              <a:rPr lang="ru-RU" sz="1600" dirty="0" smtClean="0">
                <a:latin typeface="Century" panose="02040604050505020304" pitchFamily="18" charset="0"/>
              </a:rPr>
              <a:t>недвижимости </a:t>
            </a:r>
            <a:r>
              <a:rPr lang="ru-RU" sz="1600" dirty="0">
                <a:latin typeface="Century" panose="02040604050505020304" pitchFamily="18" charset="0"/>
              </a:rPr>
              <a:t>(ЕГРН) на отчетную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дату </a:t>
            </a:r>
            <a:r>
              <a:rPr lang="ru-RU" sz="1600" dirty="0">
                <a:latin typeface="Century" panose="02040604050505020304" pitchFamily="18" charset="0"/>
              </a:rPr>
              <a:t>(за исключением случая,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предусмотренного </a:t>
            </a:r>
            <a:r>
              <a:rPr lang="ru-RU" sz="1600" dirty="0">
                <a:latin typeface="Century" panose="02040604050505020304" pitchFamily="18" charset="0"/>
              </a:rPr>
              <a:t>пунктом 116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настоящих </a:t>
            </a:r>
            <a:r>
              <a:rPr lang="ru-RU" sz="1600" dirty="0">
                <a:latin typeface="Century" panose="02040604050505020304" pitchFamily="18" charset="0"/>
              </a:rPr>
              <a:t>Методических рекомендаций</a:t>
            </a:r>
            <a:r>
              <a:rPr lang="ru-RU" sz="1600" dirty="0" smtClean="0">
                <a:latin typeface="Century" panose="02040604050505020304" pitchFamily="18" charset="0"/>
              </a:rPr>
              <a:t>)</a:t>
            </a:r>
          </a:p>
          <a:p>
            <a:endParaRPr lang="ru-RU" sz="1600" dirty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Таким образом, при наличии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подтверждающего документа, данный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объект недвижимости отражать не нужно.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Необходимо копию подтверждающего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документа приобщить к Справке.  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0" y="1083355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В соответствии с пунктом 99 Методических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рекомендаций:</a:t>
            </a:r>
            <a:endParaRPr lang="ru-RU" b="1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0088"/>
            <a:ext cx="8986659" cy="604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47.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я не проживаю в  своей квартире, а проживают мои родственники, нужно ли отображать данный объект недвижимости?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783863"/>
            <a:ext cx="87849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Пункт 98 Методических рекомендаций:</a:t>
            </a:r>
            <a:r>
              <a:rPr lang="ru-RU" sz="1600" dirty="0">
                <a:latin typeface="Century" panose="02040604050505020304" pitchFamily="18" charset="0"/>
              </a:rPr>
              <a:t>	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При </a:t>
            </a:r>
            <a:r>
              <a:rPr lang="ru-RU" sz="1600" dirty="0">
                <a:latin typeface="Century" panose="02040604050505020304" pitchFamily="18" charset="0"/>
              </a:rPr>
              <a:t>заполнении 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  <a:r>
              <a:rPr lang="ru-RU" sz="1600" dirty="0">
                <a:latin typeface="Century" panose="02040604050505020304" pitchFamily="18" charset="0"/>
              </a:rPr>
              <a:t>подраздела </a:t>
            </a:r>
            <a:r>
              <a:rPr lang="ru-RU" sz="1600" dirty="0" smtClean="0">
                <a:latin typeface="Century" panose="02040604050505020304" pitchFamily="18" charset="0"/>
              </a:rPr>
              <a:t>3.1. «Недвижимое имущество» указываются </a:t>
            </a:r>
            <a:r>
              <a:rPr lang="ru-RU" sz="1600" dirty="0">
                <a:latin typeface="Century" panose="02040604050505020304" pitchFamily="18" charset="0"/>
              </a:rPr>
              <a:t>все объекты недвижимости, принадлежащие служащему (работнику), его супруге (супругу)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и </a:t>
            </a:r>
            <a:r>
              <a:rPr lang="ru-RU" sz="1600" dirty="0">
                <a:latin typeface="Century" panose="02040604050505020304" pitchFamily="18" charset="0"/>
              </a:rPr>
              <a:t>(или) несовершеннолетним детям на праве собственности, независимо от того,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когда </a:t>
            </a:r>
            <a:r>
              <a:rPr lang="ru-RU" sz="1600" dirty="0">
                <a:latin typeface="Century" panose="02040604050505020304" pitchFamily="18" charset="0"/>
              </a:rPr>
              <a:t>они были приобретены, в каком регионе Российской Федерации или в 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r>
              <a:rPr lang="ru-RU" sz="1600" b="1" dirty="0" smtClean="0">
                <a:latin typeface="Century" panose="02040604050505020304" pitchFamily="18" charset="0"/>
              </a:rPr>
              <a:t>Пункт 99 Методических рекомендаций:</a:t>
            </a:r>
            <a:r>
              <a:rPr lang="ru-RU" sz="1600" dirty="0">
                <a:latin typeface="Century" panose="02040604050505020304" pitchFamily="18" charset="0"/>
              </a:rPr>
              <a:t>	</a:t>
            </a:r>
            <a:r>
              <a:rPr lang="ru-RU" sz="1600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Юридическим </a:t>
            </a:r>
            <a:r>
              <a:rPr lang="ru-RU" sz="1600" dirty="0">
                <a:latin typeface="Century" panose="02040604050505020304" pitchFamily="18" charset="0"/>
              </a:rPr>
              <a:t>актом признания и подтверждения возникновения, изменения, перехода, прекращения права определенного лица на недвижимое имущество </a:t>
            </a:r>
            <a:r>
              <a:rPr lang="ru-RU" sz="1600" dirty="0" smtClean="0">
                <a:latin typeface="Century" panose="02040604050505020304" pitchFamily="18" charset="0"/>
              </a:rPr>
              <a:t>                         или </a:t>
            </a:r>
            <a:r>
              <a:rPr lang="ru-RU" sz="1600" dirty="0">
                <a:latin typeface="Century" panose="02040604050505020304" pitchFamily="18" charset="0"/>
              </a:rPr>
              <a:t>ограничения такого права и обременения недвижимого имущества является государственная регистрация прав на недвижимое имущество (часть 3 статьи 1 Федерального закона от 13 июля 2015 г. № 218-ФЗ "О государственной регистрации недвижимости").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921" y="3861048"/>
            <a:ext cx="52422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с</a:t>
            </a:r>
            <a:r>
              <a:rPr lang="ru-RU" sz="1600" dirty="0">
                <a:latin typeface="Century" panose="02040604050505020304" pitchFamily="18" charset="0"/>
              </a:rPr>
              <a:t>вязи с этим сведения об объекте недвижимости указываются в данном </a:t>
            </a:r>
            <a:r>
              <a:rPr lang="ru-RU" sz="1600" dirty="0" smtClean="0">
                <a:latin typeface="Century" panose="02040604050505020304" pitchFamily="18" charset="0"/>
              </a:rPr>
              <a:t>подразделе в </a:t>
            </a:r>
            <a:r>
              <a:rPr lang="ru-RU" sz="1600" dirty="0">
                <a:latin typeface="Century" panose="02040604050505020304" pitchFamily="18" charset="0"/>
              </a:rPr>
              <a:t>точном соответствии с информацией об этом объекте, содержащейся в Едином государственном реестре недвижимости (ЕГРН) на отчетную дату</a:t>
            </a:r>
            <a:r>
              <a:rPr lang="ru-RU" sz="1600" dirty="0" smtClean="0">
                <a:latin typeface="Century" panose="02040604050505020304" pitchFamily="18" charset="0"/>
              </a:rPr>
              <a:t>. </a:t>
            </a:r>
            <a:endParaRPr lang="ru-RU" sz="1600" dirty="0">
              <a:latin typeface="Century" panose="02040604050505020304" pitchFamily="18" charset="0"/>
            </a:endParaRPr>
          </a:p>
          <a:p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если недвижимость находится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в </a:t>
            </a:r>
            <a:r>
              <a:rPr lang="ru-RU" sz="1600" b="1" dirty="0">
                <a:latin typeface="Century" panose="02040604050505020304" pitchFamily="18" charset="0"/>
              </a:rPr>
              <a:t>вашей собственности (собственности супруги </a:t>
            </a:r>
            <a:r>
              <a:rPr lang="ru-RU" sz="1600" b="1" dirty="0" smtClean="0">
                <a:latin typeface="Century" panose="02040604050505020304" pitchFamily="18" charset="0"/>
              </a:rPr>
              <a:t>             или </a:t>
            </a:r>
            <a:r>
              <a:rPr lang="ru-RU" sz="1600" b="1" dirty="0">
                <a:latin typeface="Century" panose="02040604050505020304" pitchFamily="18" charset="0"/>
              </a:rPr>
              <a:t>несовершеннолетних детей) информация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об </a:t>
            </a:r>
            <a:r>
              <a:rPr lang="ru-RU" sz="1600" b="1" dirty="0">
                <a:latin typeface="Century" panose="02040604050505020304" pitchFamily="18" charset="0"/>
              </a:rPr>
              <a:t>объекте </a:t>
            </a:r>
            <a:r>
              <a:rPr lang="ru-RU" sz="1600" b="1" dirty="0" smtClean="0">
                <a:latin typeface="Century" panose="02040604050505020304" pitchFamily="18" charset="0"/>
              </a:rPr>
              <a:t>недвижимости отражается, </a:t>
            </a:r>
            <a:r>
              <a:rPr lang="ru-RU" sz="1600" b="1" dirty="0">
                <a:latin typeface="Century" panose="02040604050505020304" pitchFamily="18" charset="0"/>
              </a:rPr>
              <a:t>не зависимо от того, </a:t>
            </a:r>
            <a:r>
              <a:rPr lang="ru-RU" sz="1600" b="1" dirty="0" smtClean="0">
                <a:latin typeface="Century" panose="02040604050505020304" pitchFamily="18" charset="0"/>
              </a:rPr>
              <a:t>кто </a:t>
            </a:r>
            <a:r>
              <a:rPr lang="ru-RU" sz="1600" b="1" dirty="0">
                <a:latin typeface="Century" panose="02040604050505020304" pitchFamily="18" charset="0"/>
              </a:rPr>
              <a:t>в нем проживает.</a:t>
            </a:r>
          </a:p>
        </p:txBody>
      </p:sp>
    </p:spTree>
    <p:extLst>
      <p:ext uri="{BB962C8B-B14F-4D97-AF65-F5344CB8AC3E}">
        <p14:creationId xmlns:p14="http://schemas.microsoft.com/office/powerpoint/2010/main" val="20989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48. </a:t>
            </a:r>
            <a:r>
              <a:rPr lang="ru-RU" sz="1700" b="1" i="1" dirty="0" smtClean="0">
                <a:latin typeface="Century" panose="02040604050505020304" pitchFamily="18" charset="0"/>
              </a:rPr>
              <a:t>  Написал отказ от наследства в пользу другого члена семьи, нужно ли отображать эти данные  справке, регистрационные действия не производились?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212976"/>
            <a:ext cx="40670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>
                <a:latin typeface="Century" panose="02040604050505020304" pitchFamily="18" charset="0"/>
              </a:rPr>
              <a:t>Таким образом, в справке необходимо указывать данный объект имущества до тех пор,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пока не будет зарегистрировано право собственности на другого члена семьи, в пользу которого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вы отказались от наследства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91" y="3068960"/>
            <a:ext cx="4045397" cy="36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3" y="1052736"/>
            <a:ext cx="8424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Согласно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пункта 101 Методических рекомендаций: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	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Указанию также подлежит недвижимое имущество, полученное в порядке наследования (принято наследство) или по решению суда (вступило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законную силу), право собственности на которое не зарегистрировано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установленном порядке (не осуществлена регистрация в Росреестре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)</a:t>
            </a:r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49. </a:t>
            </a:r>
            <a:r>
              <a:rPr lang="ru-RU" sz="1700" b="1" i="1" dirty="0" smtClean="0">
                <a:latin typeface="Century" panose="02040604050505020304" pitchFamily="18" charset="0"/>
              </a:rPr>
              <a:t>  Квартира в собственности, в квартире  проживают родители, в каком разделе, кроме 3.1 нужно отображать эту информацию?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848" y="1700808"/>
            <a:ext cx="34563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В случае, если вы зарегистрированы                      в данной квартире, информацию                            о регистрации указать  на титульном листе</a:t>
            </a:r>
          </a:p>
          <a:p>
            <a:endParaRPr lang="ru-RU" sz="2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/>
              <a:t>В случае, если вы                     не зарегистрированы                   в квартире,                              но проживаете в ней – указать в подразделе 6.1 раздела 6</a:t>
            </a:r>
            <a:endParaRPr lang="ru-RU" sz="2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18457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1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7849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342" y="57360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50.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у транспортного средства был за отчетный период сменен регистрационный номер несколько раз – необходимо ли отображение этой информации?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512" y="836712"/>
            <a:ext cx="878497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123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Если </a:t>
            </a:r>
            <a:r>
              <a:rPr lang="ru-RU" sz="1700" dirty="0">
                <a:latin typeface="Century" panose="02040604050505020304" pitchFamily="18" charset="0"/>
              </a:rPr>
              <a:t>транспортное средство по состоянию на отчетную дату находилось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1700" dirty="0">
                <a:latin typeface="Century" panose="02040604050505020304" pitchFamily="18" charset="0"/>
              </a:rPr>
              <a:t>собственности служащего (работника), его супруги (супруга), несовершеннолетнего ребенка, то его следует отразить </a:t>
            </a: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подразделе </a:t>
            </a:r>
            <a:r>
              <a:rPr lang="ru-RU" sz="1700" dirty="0" smtClean="0">
                <a:latin typeface="Century" panose="02040604050505020304" pitchFamily="18" charset="0"/>
              </a:rPr>
              <a:t>3.2 справки.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124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Регистрация </a:t>
            </a:r>
            <a:r>
              <a:rPr lang="ru-RU" sz="1700" dirty="0">
                <a:latin typeface="Century" panose="02040604050505020304" pitchFamily="18" charset="0"/>
              </a:rPr>
              <a:t>транспортных средств носит учетный характер и не служит основанием для возникновения (прекращения) на них права собственности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>
                <a:latin typeface="Century" panose="02040604050505020304" pitchFamily="18" charset="0"/>
              </a:rPr>
              <a:t>При заполнении графы "Место регистрации" указывается наименование органа внутренних дел, осуществившего регистрационный учет транспортного </a:t>
            </a:r>
            <a:r>
              <a:rPr lang="ru-RU" sz="1700" dirty="0" smtClean="0">
                <a:latin typeface="Century" panose="02040604050505020304" pitchFamily="18" charset="0"/>
              </a:rPr>
              <a:t>средства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Указанные данные заполняются согласно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официальным </a:t>
            </a:r>
            <a:r>
              <a:rPr lang="ru-RU" sz="1700" dirty="0">
                <a:latin typeface="Century" panose="02040604050505020304" pitchFamily="18" charset="0"/>
              </a:rPr>
              <a:t>документам (например,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согласно </a:t>
            </a:r>
            <a:r>
              <a:rPr lang="ru-RU" sz="1700" dirty="0">
                <a:latin typeface="Century" panose="02040604050505020304" pitchFamily="18" charset="0"/>
              </a:rPr>
              <a:t>паспорту транспортного средства).</a:t>
            </a:r>
          </a:p>
          <a:p>
            <a:r>
              <a:rPr lang="ru-RU" sz="1700" dirty="0">
                <a:latin typeface="Century" panose="02040604050505020304" pitchFamily="18" charset="0"/>
              </a:rPr>
              <a:t>Также допускается указание кода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подразделения </a:t>
            </a:r>
            <a:r>
              <a:rPr lang="ru-RU" sz="1700" dirty="0">
                <a:latin typeface="Century" panose="02040604050505020304" pitchFamily="18" charset="0"/>
              </a:rPr>
              <a:t>ГИБДД в соответствии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 </a:t>
            </a:r>
            <a:r>
              <a:rPr lang="ru-RU" sz="1700" dirty="0">
                <a:latin typeface="Century" panose="02040604050505020304" pitchFamily="18" charset="0"/>
              </a:rPr>
              <a:t>свидетельством о регистрации </a:t>
            </a:r>
            <a:r>
              <a:rPr lang="ru-RU" sz="1700" dirty="0" smtClean="0">
                <a:latin typeface="Century" panose="02040604050505020304" pitchFamily="18" charset="0"/>
              </a:rPr>
              <a:t>ТС.</a:t>
            </a:r>
          </a:p>
          <a:p>
            <a:endParaRPr lang="ru-RU" sz="1700" dirty="0">
              <a:latin typeface="Century" panose="02040604050505020304" pitchFamily="18" charset="0"/>
            </a:endParaRPr>
          </a:p>
          <a:p>
            <a:r>
              <a:rPr lang="ru-RU" sz="1700" b="1" dirty="0" smtClean="0">
                <a:latin typeface="Century" panose="02040604050505020304" pitchFamily="18" charset="0"/>
              </a:rPr>
              <a:t>Таким образом в графе «Место регистрации» необходимо отобразить информацию о регистрационных данных автомобиля за отчетный период.</a:t>
            </a:r>
            <a:endParaRPr lang="ru-RU" sz="1700" b="1" dirty="0">
              <a:latin typeface="Century" panose="020406040505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84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51.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автомобиль, купленный в 2022 году был утилизирован в 2022 году, где это указать?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7316" y="3135891"/>
            <a:ext cx="41764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Полученную компенсацию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за </a:t>
            </a:r>
            <a:r>
              <a:rPr lang="ru-RU" dirty="0">
                <a:latin typeface="Century" panose="02040604050505020304" pitchFamily="18" charset="0"/>
              </a:rPr>
              <a:t>утилизацию транспортного средства или по договору </a:t>
            </a:r>
            <a:r>
              <a:rPr lang="ru-RU" dirty="0" err="1">
                <a:latin typeface="Century" panose="02040604050505020304" pitchFamily="18" charset="0"/>
              </a:rPr>
              <a:t>trade-in</a:t>
            </a:r>
            <a:r>
              <a:rPr lang="ru-RU" dirty="0">
                <a:latin typeface="Century" panose="02040604050505020304" pitchFamily="18" charset="0"/>
              </a:rPr>
              <a:t> необходимо отразить в справке </a:t>
            </a:r>
            <a:r>
              <a:rPr lang="ru-RU" dirty="0" smtClean="0">
                <a:latin typeface="Century" panose="02040604050505020304" pitchFamily="18" charset="0"/>
              </a:rPr>
              <a:t>                о </a:t>
            </a:r>
            <a:r>
              <a:rPr lang="ru-RU" dirty="0">
                <a:latin typeface="Century" panose="02040604050505020304" pitchFamily="18" charset="0"/>
              </a:rPr>
              <a:t>доходах 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Разделе 1 «Сведения </a:t>
            </a:r>
            <a:r>
              <a:rPr lang="ru-RU" dirty="0" smtClean="0">
                <a:latin typeface="Century" panose="02040604050505020304" pitchFamily="18" charset="0"/>
              </a:rPr>
              <a:t>                    о </a:t>
            </a:r>
            <a:r>
              <a:rPr lang="ru-RU" dirty="0">
                <a:latin typeface="Century" panose="02040604050505020304" pitchFamily="18" charset="0"/>
              </a:rPr>
              <a:t>доходах».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03" y="3098868"/>
            <a:ext cx="4572001" cy="355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809" y="1196752"/>
            <a:ext cx="8777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Если транспортное средство утилизировано без денежной компенсации,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то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данные о нем указываются в разделе 7 «Сведения  о недвижимом имуществе, транспортных средствах и ценных бумагах, отчужденных 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в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</p:txBody>
      </p:sp>
    </p:spTree>
    <p:extLst>
      <p:ext uri="{BB962C8B-B14F-4D97-AF65-F5344CB8AC3E}">
        <p14:creationId xmlns:p14="http://schemas.microsoft.com/office/powerpoint/2010/main" val="35320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52.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Какие  выписки для счетов обязательны для предоставления                       к разделу 4?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5" y="993795"/>
            <a:ext cx="835292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146 Методических рекомендаций: 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данном разделе справки отражается 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</a:t>
            </a:r>
            <a:r>
              <a:rPr lang="ru-RU" dirty="0" smtClean="0">
                <a:latin typeface="Century" panose="02040604050505020304" pitchFamily="18" charset="0"/>
              </a:rPr>
              <a:t>                 в </a:t>
            </a:r>
            <a:r>
              <a:rPr lang="ru-RU" dirty="0">
                <a:latin typeface="Century" panose="02040604050505020304" pitchFamily="18" charset="0"/>
              </a:rPr>
              <a:t>отношении которого представляется справка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155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К </a:t>
            </a:r>
            <a:r>
              <a:rPr lang="ru-RU" dirty="0">
                <a:latin typeface="Century" panose="02040604050505020304" pitchFamily="18" charset="0"/>
              </a:rPr>
              <a:t>справке прилагается выписка о движении денежных средств </a:t>
            </a:r>
            <a:r>
              <a:rPr lang="ru-RU" dirty="0" smtClean="0">
                <a:latin typeface="Century" panose="02040604050505020304" pitchFamily="18" charset="0"/>
              </a:rPr>
              <a:t>по </a:t>
            </a:r>
            <a:r>
              <a:rPr lang="ru-RU" dirty="0">
                <a:latin typeface="Century" panose="02040604050505020304" pitchFamily="18" charset="0"/>
              </a:rPr>
              <a:t>счету </a:t>
            </a:r>
            <a:r>
              <a:rPr lang="ru-RU" dirty="0" smtClean="0">
                <a:latin typeface="Century" panose="02040604050505020304" pitchFamily="18" charset="0"/>
              </a:rPr>
              <a:t>                  за </a:t>
            </a:r>
            <a:r>
              <a:rPr lang="ru-RU" dirty="0">
                <a:latin typeface="Century" panose="02040604050505020304" pitchFamily="18" charset="0"/>
              </a:rPr>
              <a:t>отчетный </a:t>
            </a:r>
            <a:r>
              <a:rPr lang="ru-RU" dirty="0" smtClean="0">
                <a:latin typeface="Century" panose="02040604050505020304" pitchFamily="18" charset="0"/>
              </a:rPr>
              <a:t>период </a:t>
            </a:r>
            <a:r>
              <a:rPr lang="ru-RU" dirty="0">
                <a:latin typeface="Century" panose="02040604050505020304" pitchFamily="18" charset="0"/>
              </a:rPr>
              <a:t>в случае, если общая сумма денежных поступлений </a:t>
            </a:r>
            <a:r>
              <a:rPr lang="ru-RU" dirty="0" smtClean="0">
                <a:latin typeface="Century" panose="02040604050505020304" pitchFamily="18" charset="0"/>
              </a:rPr>
              <a:t>                 на </a:t>
            </a:r>
            <a:r>
              <a:rPr lang="ru-RU" dirty="0">
                <a:latin typeface="Century" panose="02040604050505020304" pitchFamily="18" charset="0"/>
              </a:rPr>
              <a:t>отдельный счет за отчетный период превышает общий доход служащего (работника) и его супруги (супруга) за отчетный период и два предшествующих ему года. </a:t>
            </a:r>
          </a:p>
        </p:txBody>
      </p:sp>
    </p:spTree>
    <p:extLst>
      <p:ext uri="{BB962C8B-B14F-4D97-AF65-F5344CB8AC3E}">
        <p14:creationId xmlns:p14="http://schemas.microsoft.com/office/powerpoint/2010/main" val="40094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53.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в 2021 году закрыла счет, а на сайте ФНС он числится </a:t>
            </a:r>
          </a:p>
          <a:p>
            <a:r>
              <a:rPr lang="ru-RU" sz="1700" b="1" i="1" dirty="0" smtClean="0">
                <a:latin typeface="Century" panose="02040604050505020304" pitchFamily="18" charset="0"/>
              </a:rPr>
              <a:t>как открытый, указывать ли его в справке?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5189" y="764704"/>
            <a:ext cx="5976664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пункта 149 Методических рекомендаций:</a:t>
            </a:r>
            <a:endParaRPr lang="ru-RU" dirty="0" smtClean="0"/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Для </a:t>
            </a:r>
            <a:r>
              <a:rPr lang="ru-RU" sz="1700" dirty="0">
                <a:latin typeface="Century" panose="02040604050505020304" pitchFamily="18" charset="0"/>
              </a:rPr>
              <a:t>получения достоверных сведений о дате открытия счета в банке (иной кредитной организации), виде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и </a:t>
            </a:r>
            <a:r>
              <a:rPr lang="ru-RU" sz="1700" dirty="0">
                <a:latin typeface="Century" panose="02040604050505020304" pitchFamily="18" charset="0"/>
              </a:rPr>
              <a:t>валюте такого счета, остатке на счете на отчетную дату и сумме </a:t>
            </a:r>
            <a:r>
              <a:rPr lang="ru-RU" sz="1700" dirty="0" smtClean="0">
                <a:latin typeface="Century" panose="02040604050505020304" pitchFamily="18" charset="0"/>
              </a:rPr>
              <a:t>поступивших на </a:t>
            </a:r>
            <a:r>
              <a:rPr lang="ru-RU" sz="1700" dirty="0">
                <a:latin typeface="Century" panose="02040604050505020304" pitchFamily="18" charset="0"/>
              </a:rPr>
              <a:t>счет денежных средств следует обращаться </a:t>
            </a:r>
            <a:r>
              <a:rPr lang="ru-RU" sz="1700" dirty="0" smtClean="0">
                <a:latin typeface="Century" panose="02040604050505020304" pitchFamily="18" charset="0"/>
              </a:rPr>
              <a:t>в </a:t>
            </a:r>
            <a:r>
              <a:rPr lang="ru-RU" sz="1700" dirty="0">
                <a:latin typeface="Century" panose="02040604050505020304" pitchFamily="18" charset="0"/>
              </a:rPr>
              <a:t>банк или соответствующую кредитную организацию в рамках Указания Банка России № 5798-У.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3096"/>
            <a:ext cx="2736303" cy="211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284984"/>
            <a:ext cx="86774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Данное Указание Банка России допускает возможность получения необходимой информации не только лицом, с которым заключен соответствующий договор (договоры), но и его представителем. Одновременно предусматривается возможность получения такой информации с использованием средств дистанционного обслуживания клиента</a:t>
            </a:r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.</a:t>
            </a:r>
          </a:p>
          <a:p>
            <a:pPr lvl="0"/>
            <a:endParaRPr lang="ru-RU" sz="800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В этой связи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рекомендуется заполнять данный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раздел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справки на основании информации,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полученной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в рамках Указания Банка России </a:t>
            </a:r>
            <a:endParaRPr lang="ru-RU" sz="1700" b="1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№ </a:t>
            </a:r>
            <a:r>
              <a:rPr lang="ru-RU" sz="1700" b="1" dirty="0">
                <a:solidFill>
                  <a:prstClr val="black"/>
                </a:solidFill>
                <a:latin typeface="Century" panose="02040604050505020304" pitchFamily="18" charset="0"/>
              </a:rPr>
              <a:t>5798-У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, которая является официальной.</a:t>
            </a:r>
          </a:p>
          <a:p>
            <a:pPr lvl="0"/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Таким образом, основополагающим документом, </a:t>
            </a:r>
            <a:endParaRPr lang="ru-RU" sz="17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подтверждающим 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наличие счетов, будет являться </a:t>
            </a:r>
            <a:endParaRPr lang="ru-RU" sz="17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sz="17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информация</a:t>
            </a:r>
            <a:r>
              <a:rPr lang="ru-RU" sz="1700" dirty="0">
                <a:solidFill>
                  <a:prstClr val="black"/>
                </a:solidFill>
                <a:latin typeface="Century" panose="02040604050505020304" pitchFamily="18" charset="0"/>
              </a:rPr>
              <a:t>, поступившая из банка.</a:t>
            </a:r>
            <a:endParaRPr lang="ru-RU" sz="1700" dirty="0">
              <a:latin typeface="Century" panose="02040604050505020304" pitchFamily="18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9"/>
            <a:ext cx="266635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0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24" y="116631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54. </a:t>
            </a:r>
            <a:r>
              <a:rPr lang="ru-RU" sz="1700" b="1" i="1" dirty="0" smtClean="0">
                <a:latin typeface="Century" panose="02040604050505020304" pitchFamily="18" charset="0"/>
              </a:rPr>
              <a:t>  В отчетном периоде закрыты счета, нужно ли их указывать, если по состоянию на 31 декабря их уже нет?</a:t>
            </a:r>
          </a:p>
          <a:p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212976"/>
            <a:ext cx="39604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endParaRPr lang="ru-RU" dirty="0" smtClean="0"/>
          </a:p>
          <a:p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целей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антикоррупционного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законодательства </a:t>
            </a:r>
            <a:r>
              <a:rPr lang="ru-RU" sz="2000" dirty="0">
                <a:latin typeface="Century" panose="02040604050505020304" pitchFamily="18" charset="0"/>
              </a:rPr>
              <a:t>Российской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Федерации не указываются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счета</a:t>
            </a:r>
            <a:r>
              <a:rPr lang="ru-RU" sz="2000" dirty="0">
                <a:latin typeface="Century" panose="02040604050505020304" pitchFamily="18" charset="0"/>
              </a:rPr>
              <a:t>, закрытые по </a:t>
            </a:r>
            <a:r>
              <a:rPr lang="ru-RU" sz="2000" dirty="0" smtClean="0">
                <a:latin typeface="Century" panose="02040604050505020304" pitchFamily="18" charset="0"/>
              </a:rPr>
              <a:t>состоянию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на </a:t>
            </a:r>
            <a:r>
              <a:rPr lang="ru-RU" sz="2000" dirty="0">
                <a:latin typeface="Century" panose="02040604050505020304" pitchFamily="18" charset="0"/>
              </a:rPr>
              <a:t>отчетную </a:t>
            </a:r>
            <a:r>
              <a:rPr lang="ru-RU" sz="2000" dirty="0" smtClean="0">
                <a:latin typeface="Century" panose="02040604050505020304" pitchFamily="18" charset="0"/>
              </a:rPr>
              <a:t>дату.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912"/>
            <a:ext cx="482453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243" y="1498673"/>
            <a:ext cx="87849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Century" panose="02040604050505020304" pitchFamily="18" charset="0"/>
              </a:rPr>
              <a:t>В соответствии с подпунктом 1 пункта 148 Методических рекомендаций:</a:t>
            </a:r>
          </a:p>
          <a:p>
            <a:pPr lvl="0"/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10" y="1340768"/>
            <a:ext cx="4489910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55.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счет в банке открыт, но движения по нему нет и остаток по нему 0 руб., указывается ли такой счет в разделе 4 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9"/>
            <a:ext cx="878497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entury" panose="02040604050505020304" pitchFamily="18" charset="0"/>
              </a:rPr>
              <a:t>РАЗДЕЛ 4. СВЕДЕНИЯ О СЧЕТАХ В БАНКАХ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ИНЫХ КРЕДИТНЫХ </a:t>
            </a:r>
            <a:r>
              <a:rPr lang="ru-RU" sz="1400" b="1" dirty="0" smtClean="0">
                <a:latin typeface="Century" panose="02040604050505020304" pitchFamily="18" charset="0"/>
              </a:rPr>
              <a:t>ОРГАНИЗАЦИЯХ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пункта146,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подпункта 1 пункта 147 </a:t>
            </a:r>
          </a:p>
          <a:p>
            <a:r>
              <a:rPr lang="ru-RU" b="1" dirty="0" smtClean="0">
                <a:latin typeface="Century" panose="02040604050505020304" pitchFamily="18" charset="0"/>
              </a:rPr>
              <a:t>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В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данном разделе справки отражается информация обо всех счетах, открытых по состоянию на отчетную дату в банках и иных кредитных организациях на основании гражданско-правового договора на имя лица, </a:t>
            </a:r>
            <a:r>
              <a:rPr lang="ru-RU" dirty="0" smtClean="0">
                <a:latin typeface="Century" panose="02040604050505020304" pitchFamily="18" charset="0"/>
              </a:rPr>
              <a:t>                 в </a:t>
            </a:r>
            <a:r>
              <a:rPr lang="ru-RU" dirty="0">
                <a:latin typeface="Century" panose="02040604050505020304" pitchFamily="18" charset="0"/>
              </a:rPr>
              <a:t>отношении которого представляется справка.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частности, подлежит указанию информация </a:t>
            </a:r>
            <a:r>
              <a:rPr lang="ru-RU" dirty="0" smtClean="0">
                <a:latin typeface="Century" panose="02040604050505020304" pitchFamily="18" charset="0"/>
              </a:rPr>
              <a:t>об открытых </a:t>
            </a:r>
            <a:r>
              <a:rPr lang="ru-RU" dirty="0">
                <a:latin typeface="Century" panose="02040604050505020304" pitchFamily="18" charset="0"/>
              </a:rPr>
              <a:t>счетах </a:t>
            </a:r>
            <a:r>
              <a:rPr lang="ru-RU" dirty="0" smtClean="0">
                <a:latin typeface="Century" panose="02040604050505020304" pitchFamily="18" charset="0"/>
              </a:rPr>
              <a:t>с </a:t>
            </a:r>
            <a:r>
              <a:rPr lang="ru-RU" dirty="0">
                <a:latin typeface="Century" panose="02040604050505020304" pitchFamily="18" charset="0"/>
              </a:rPr>
              <a:t>нулевым остатком по состоянию на отчетную </a:t>
            </a:r>
            <a:r>
              <a:rPr lang="ru-RU" dirty="0" smtClean="0">
                <a:latin typeface="Century" panose="02040604050505020304" pitchFamily="18" charset="0"/>
              </a:rPr>
              <a:t>дату</a:t>
            </a:r>
            <a:endParaRPr lang="ru-RU" dirty="0">
              <a:latin typeface="Century" panose="020406040505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1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56.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Какой </a:t>
            </a:r>
            <a:r>
              <a:rPr lang="ru-RU" sz="1700" b="1" i="1" dirty="0">
                <a:latin typeface="Century" panose="02040604050505020304" pitchFamily="18" charset="0"/>
              </a:rPr>
              <a:t>источник </a:t>
            </a:r>
            <a:r>
              <a:rPr lang="ru-RU" sz="1700" b="1" i="1" dirty="0" smtClean="0">
                <a:latin typeface="Century" panose="02040604050505020304" pitchFamily="18" charset="0"/>
              </a:rPr>
              <a:t>правильнее, если </a:t>
            </a:r>
            <a:r>
              <a:rPr lang="ru-RU" sz="1700" b="1" i="1" dirty="0">
                <a:latin typeface="Century" panose="02040604050505020304" pitchFamily="18" charset="0"/>
              </a:rPr>
              <a:t>данные разнятся </a:t>
            </a:r>
            <a:r>
              <a:rPr lang="ru-RU" sz="1700" b="1" i="1" dirty="0" smtClean="0">
                <a:latin typeface="Century" panose="02040604050505020304" pitchFamily="18" charset="0"/>
              </a:rPr>
              <a:t>: личный кабинет налогоплательщика или справка из банка?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4" y="908720"/>
            <a:ext cx="52153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п. 158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Информация </a:t>
            </a:r>
            <a:r>
              <a:rPr lang="ru-RU" dirty="0">
                <a:latin typeface="Century" panose="02040604050505020304" pitchFamily="18" charset="0"/>
              </a:rPr>
              <a:t>о наличии банковских счетов, открытых с 1 июля 2014 года, может быть получена в ФНС России. Информацией </a:t>
            </a:r>
            <a:r>
              <a:rPr lang="ru-RU" dirty="0" smtClean="0">
                <a:latin typeface="Century" panose="02040604050505020304" pitchFamily="18" charset="0"/>
              </a:rPr>
              <a:t>                  о </a:t>
            </a:r>
            <a:r>
              <a:rPr lang="ru-RU" dirty="0">
                <a:latin typeface="Century" panose="02040604050505020304" pitchFamily="18" charset="0"/>
              </a:rPr>
              <a:t>ранее открытых счетах в банках </a:t>
            </a:r>
            <a:r>
              <a:rPr lang="ru-RU" dirty="0" smtClean="0">
                <a:latin typeface="Century" panose="02040604050505020304" pitchFamily="18" charset="0"/>
              </a:rPr>
              <a:t>                    (</a:t>
            </a:r>
            <a:r>
              <a:rPr lang="ru-RU" dirty="0">
                <a:latin typeface="Century" panose="02040604050505020304" pitchFamily="18" charset="0"/>
              </a:rPr>
              <a:t>если такие счета не закрывались либо </a:t>
            </a:r>
            <a:r>
              <a:rPr lang="ru-RU" dirty="0" smtClean="0">
                <a:latin typeface="Century" panose="02040604050505020304" pitchFamily="18" charset="0"/>
              </a:rPr>
              <a:t>                 по </a:t>
            </a:r>
            <a:r>
              <a:rPr lang="ru-RU" dirty="0">
                <a:latin typeface="Century" panose="02040604050505020304" pitchFamily="18" charset="0"/>
              </a:rPr>
              <a:t>ним </a:t>
            </a:r>
            <a:r>
              <a:rPr lang="ru-RU" dirty="0" smtClean="0">
                <a:latin typeface="Century" panose="02040604050505020304" pitchFamily="18" charset="0"/>
              </a:rPr>
              <a:t>не </a:t>
            </a:r>
            <a:r>
              <a:rPr lang="ru-RU" dirty="0">
                <a:latin typeface="Century" panose="02040604050505020304" pitchFamily="18" charset="0"/>
              </a:rPr>
              <a:t>было изменений) налоговые органы не располагают.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Порядок </a:t>
            </a:r>
            <a:r>
              <a:rPr lang="ru-RU" dirty="0">
                <a:latin typeface="Century" panose="02040604050505020304" pitchFamily="18" charset="0"/>
              </a:rPr>
              <a:t>обращения за данными сведениями изложен на официальном сайте ФНС России по ссылке: </a:t>
            </a:r>
            <a:r>
              <a:rPr lang="ru-RU" dirty="0">
                <a:latin typeface="Century" panose="02040604050505020304" pitchFamily="18" charset="0"/>
                <a:hlinkClick r:id="rId2"/>
              </a:rPr>
              <a:t>https://www.nalog.ru/rn77/related_activities/accounting/bank_account</a:t>
            </a:r>
            <a:r>
              <a:rPr lang="ru-RU" dirty="0" smtClean="0">
                <a:latin typeface="Century" panose="02040604050505020304" pitchFamily="18" charset="0"/>
                <a:hlinkClick r:id="rId2"/>
              </a:rPr>
              <a:t>/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b="1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60106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326" y="5085184"/>
            <a:ext cx="8796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В случае наличия различий в информации о банковских счетах, представленных ФНС России и в соответствии с Указанием Банка России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№ </a:t>
            </a:r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5798-У банком (иной кредитной организацией), приоритет рекомендуется отдавать информации, полученной в рамках Указания Банка России </a:t>
            </a:r>
            <a:r>
              <a:rPr lang="ru-RU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№ </a:t>
            </a:r>
            <a:r>
              <a:rPr lang="ru-RU" b="1" dirty="0">
                <a:solidFill>
                  <a:prstClr val="black"/>
                </a:solidFill>
                <a:latin typeface="Century" panose="02040604050505020304" pitchFamily="18" charset="0"/>
              </a:rPr>
              <a:t>5798-У.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3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8497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57. </a:t>
            </a:r>
            <a:r>
              <a:rPr lang="ru-RU" sz="1700" b="1" i="1" dirty="0" smtClean="0">
                <a:latin typeface="Century" panose="02040604050505020304" pitchFamily="18" charset="0"/>
              </a:rPr>
              <a:t>  Нужно ли указывать «Пушкинскую карту», оформленную на детей?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63511" y="708348"/>
            <a:ext cx="4392488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пунктом 80 Методических рекомендаций: 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Социальная </a:t>
            </a:r>
            <a:r>
              <a:rPr lang="ru-RU" sz="1700" dirty="0">
                <a:latin typeface="Century" panose="02040604050505020304" pitchFamily="18" charset="0"/>
              </a:rPr>
              <a:t>поддержка молодежи </a:t>
            </a:r>
            <a:r>
              <a:rPr lang="ru-RU" sz="1700" dirty="0" smtClean="0">
                <a:latin typeface="Century" panose="02040604050505020304" pitchFamily="18" charset="0"/>
              </a:rPr>
              <a:t>                в </a:t>
            </a:r>
            <a:r>
              <a:rPr lang="ru-RU" sz="1700" dirty="0">
                <a:latin typeface="Century" panose="02040604050505020304" pitchFamily="18" charset="0"/>
              </a:rPr>
              <a:t>возрасте от 14 до 22 лет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для </a:t>
            </a:r>
            <a:r>
              <a:rPr lang="ru-RU" sz="1700" dirty="0">
                <a:latin typeface="Century" panose="02040604050505020304" pitchFamily="18" charset="0"/>
              </a:rPr>
              <a:t>повышения доступности организаций культуры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(</a:t>
            </a:r>
            <a:r>
              <a:rPr lang="ru-RU" sz="1700" dirty="0">
                <a:latin typeface="Century" panose="02040604050505020304" pitchFamily="18" charset="0"/>
              </a:rPr>
              <a:t>т.н. "Пушкинская карта")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не </a:t>
            </a:r>
            <a:r>
              <a:rPr lang="ru-RU" sz="1700" dirty="0">
                <a:latin typeface="Century" panose="02040604050505020304" pitchFamily="18" charset="0"/>
              </a:rPr>
              <a:t>подлежит отражению в разделе 1 справки. </a:t>
            </a:r>
            <a:endParaRPr lang="ru-RU" sz="1700" dirty="0" smtClean="0">
              <a:latin typeface="Century" panose="02040604050505020304" pitchFamily="18" charset="0"/>
            </a:endParaRPr>
          </a:p>
          <a:p>
            <a:r>
              <a:rPr lang="ru-RU" sz="1700" dirty="0" smtClean="0">
                <a:latin typeface="Century" panose="02040604050505020304" pitchFamily="18" charset="0"/>
              </a:rPr>
              <a:t>Счет </a:t>
            </a:r>
            <a:r>
              <a:rPr lang="ru-RU" sz="1700" dirty="0">
                <a:latin typeface="Century" panose="02040604050505020304" pitchFamily="18" charset="0"/>
              </a:rPr>
              <a:t>в банке, открытый для соответствующих целей, отражается </a:t>
            </a:r>
            <a:r>
              <a:rPr lang="ru-RU" sz="1700" dirty="0" smtClean="0">
                <a:latin typeface="Century" panose="02040604050505020304" pitchFamily="18" charset="0"/>
              </a:rPr>
              <a:t>               в </a:t>
            </a:r>
            <a:r>
              <a:rPr lang="ru-RU" sz="1700" dirty="0">
                <a:latin typeface="Century" panose="02040604050505020304" pitchFamily="18" charset="0"/>
              </a:rPr>
              <a:t>разделе 4 справки с учетом положений пункта 146 </a:t>
            </a:r>
            <a:r>
              <a:rPr lang="ru-RU" sz="1700" dirty="0" smtClean="0">
                <a:latin typeface="Century" panose="02040604050505020304" pitchFamily="18" charset="0"/>
              </a:rPr>
              <a:t>Методических </a:t>
            </a:r>
            <a:r>
              <a:rPr lang="ru-RU" sz="1700" dirty="0">
                <a:latin typeface="Century" panose="02040604050505020304" pitchFamily="18" charset="0"/>
              </a:rPr>
              <a:t>рекомендаций.</a:t>
            </a:r>
          </a:p>
          <a:p>
            <a:r>
              <a:rPr lang="ru-RU" sz="1700" dirty="0">
                <a:latin typeface="Century" panose="02040604050505020304" pitchFamily="18" charset="0"/>
              </a:rPr>
              <a:t>Аналогичные меры поддержки, предусмотренные нормативными правовыми актами субъектов Российской Федерации или муниципальными правовыми актами, также не подлежат отражению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1700" dirty="0">
                <a:latin typeface="Century" panose="02040604050505020304" pitchFamily="18" charset="0"/>
              </a:rPr>
              <a:t>разделе 1 справки.</a:t>
            </a:r>
          </a:p>
        </p:txBody>
      </p:sp>
    </p:spTree>
    <p:extLst>
      <p:ext uri="{BB962C8B-B14F-4D97-AF65-F5344CB8AC3E}">
        <p14:creationId xmlns:p14="http://schemas.microsoft.com/office/powerpoint/2010/main" val="301029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58.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со счета снимаются деньги, а потом снова потом снова пополняю счет, нужно ли это отражать в справке?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588" y="931757"/>
            <a:ext cx="878497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подпунктами 9, 10 пункта 79 Методических рекомендаций: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Н</a:t>
            </a:r>
            <a:r>
              <a:rPr lang="ru-RU" dirty="0" smtClean="0">
                <a:latin typeface="Century" panose="02040604050505020304" pitchFamily="18" charset="0"/>
              </a:rPr>
              <a:t>е </a:t>
            </a:r>
            <a:r>
              <a:rPr lang="ru-RU" dirty="0">
                <a:latin typeface="Century" panose="02040604050505020304" pitchFamily="18" charset="0"/>
              </a:rPr>
              <a:t>указываются сведения о денежных средствах, полученных</a:t>
            </a:r>
            <a:r>
              <a:rPr lang="ru-RU" dirty="0" smtClean="0">
                <a:latin typeface="Century" panose="020406040505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связи с переводом денежных средств между своими банковскими счетами, а также с зачислением на свой банковский счет средств, ранее снятых с другого счета;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Century" panose="02040604050505020304" pitchFamily="18" charset="0"/>
              </a:rPr>
              <a:t> </a:t>
            </a:r>
            <a:r>
              <a:rPr lang="ru-RU" dirty="0">
                <a:latin typeface="Century" panose="02040604050505020304" pitchFamily="18" charset="0"/>
              </a:rPr>
              <a:t>в качестве перевода (между супругами и (или) несовершеннолетними детьми (аналогично в части, касающейся наличных денежных </a:t>
            </a:r>
            <a:r>
              <a:rPr lang="ru-RU" dirty="0" smtClean="0">
                <a:latin typeface="Century" panose="02040604050505020304" pitchFamily="18" charset="0"/>
              </a:rPr>
              <a:t>средств).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784976" cy="3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2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59.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открыта карта Озон – ОО ЕКОМ Банк  (как приложение) и им не представляются выписки по счету,  нужно ли его отображать и каким образом?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entury" panose="02040604050505020304" pitchFamily="18" charset="0"/>
              </a:rPr>
              <a:t>Согласно пункту 164 Методических рекомендаций:</a:t>
            </a:r>
          </a:p>
          <a:p>
            <a:pPr algn="ctr"/>
            <a:r>
              <a:rPr lang="ru-RU" dirty="0">
                <a:latin typeface="Century" panose="02040604050505020304" pitchFamily="18" charset="0"/>
              </a:rPr>
              <a:t>	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данном разделе не указываются счета, а также сведения о денежных средствах, распоряжение которыми осуществляется с использованием электронных средств платежа, в том числе с использованием электронных средств платежа ("электронных кошельков") (например "</a:t>
            </a:r>
            <a:r>
              <a:rPr lang="ru-RU" dirty="0" err="1">
                <a:latin typeface="Century" panose="02040604050505020304" pitchFamily="18" charset="0"/>
              </a:rPr>
              <a:t>ЮMoney</a:t>
            </a:r>
            <a:r>
              <a:rPr lang="ru-RU" dirty="0">
                <a:latin typeface="Century" panose="02040604050505020304" pitchFamily="18" charset="0"/>
              </a:rPr>
              <a:t>", "</a:t>
            </a:r>
            <a:r>
              <a:rPr lang="ru-RU" dirty="0" err="1">
                <a:latin typeface="Century" panose="02040604050505020304" pitchFamily="18" charset="0"/>
              </a:rPr>
              <a:t>Qiwi</a:t>
            </a:r>
            <a:r>
              <a:rPr lang="ru-RU" dirty="0">
                <a:latin typeface="Century" panose="02040604050505020304" pitchFamily="18" charset="0"/>
              </a:rPr>
              <a:t> кошелек" и др</a:t>
            </a:r>
            <a:r>
              <a:rPr lang="ru-RU" dirty="0" smtClean="0">
                <a:latin typeface="Century" panose="02040604050505020304" pitchFamily="18" charset="0"/>
              </a:rPr>
              <a:t>.)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Если данная карта не привязана к банковскому счету, соответственно отображать ее не нужно.  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5350488" cy="249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79"/>
            <a:ext cx="3563888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9607"/>
            <a:ext cx="8784976" cy="524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60.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 в личном кабинете ФНС не вижу отображения суммы дохода по ценным бумагам , что делать?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878497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4 пункта 72 Методических рекомендаций: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dirty="0">
                <a:latin typeface="Century" panose="02040604050505020304" pitchFamily="18" charset="0"/>
              </a:rPr>
              <a:t>Нулевой или отрицательный доход (нулевой или отрицательный финансовый результат) в справке не указывается. Сами ценные бумаги указываются в разделе 5 справки (в случае если по состоянию на отчетную дату служащий (работник), член его семьи обладал такими бумагами).</a:t>
            </a:r>
          </a:p>
          <a:p>
            <a:r>
              <a:rPr lang="ru-RU" dirty="0">
                <a:latin typeface="Century" panose="02040604050505020304" pitchFamily="18" charset="0"/>
              </a:rPr>
              <a:t>Доход от ценных бумаг и долей участия в коммерческих организациях указывается единым значением по совокупности соответствующих операций.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В соответствии пунктом 170  Методических рекомендаций:</a:t>
            </a:r>
          </a:p>
          <a:p>
            <a:endParaRPr lang="ru-RU" sz="800" b="1" dirty="0" smtClean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П</a:t>
            </a:r>
            <a:r>
              <a:rPr lang="ru-RU" dirty="0" smtClean="0">
                <a:latin typeface="Century" panose="02040604050505020304" pitchFamily="18" charset="0"/>
              </a:rPr>
              <a:t>ри </a:t>
            </a:r>
            <a:r>
              <a:rPr lang="ru-RU" dirty="0">
                <a:latin typeface="Century" panose="02040604050505020304" pitchFamily="18" charset="0"/>
              </a:rPr>
              <a:t>отсутствии информации в отношении отдельных граф организация в соответствии с Указанием Банка России № 5798-У проставляет прочерк.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При </a:t>
            </a:r>
            <a:r>
              <a:rPr lang="ru-RU" dirty="0">
                <a:latin typeface="Century" panose="02040604050505020304" pitchFamily="18" charset="0"/>
              </a:rPr>
              <a:t>этом данное обстоятельство не свидетельствует об отсутствии указанной информации в целом, а исключительно характеризует тот факт, что организация, в которую обратились, данной информацией не располагает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и </a:t>
            </a:r>
            <a:r>
              <a:rPr lang="ru-RU" dirty="0">
                <a:latin typeface="Century" panose="02040604050505020304" pitchFamily="18" charset="0"/>
              </a:rPr>
              <a:t>в этой связи необходимо обратиться в другую организацию. </a:t>
            </a:r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При отсутствии информации о сумме дохода по ценным бумагам, рекомендуется распечатать данную информацию из личного кабинета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и приложить к Справке.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2" y="884674"/>
            <a:ext cx="3744416" cy="281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61. </a:t>
            </a:r>
            <a:r>
              <a:rPr lang="ru-RU" sz="1700" b="1" i="1" dirty="0" smtClean="0">
                <a:latin typeface="Century" panose="02040604050505020304" pitchFamily="18" charset="0"/>
              </a:rPr>
              <a:t>  Как оформлять данные по ценным бумагам, если покупались они в 2022 г.  по разным курсам и нет информации по их стоимости?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3267" y="868958"/>
            <a:ext cx="507122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данном случае необходимо детально разбираться  с видами ценных бумаг,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 т.к. отдельные ценные бумаги не имеют номинальной стоимости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Согласно пункта 180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графе "Общая стоимость" указывается общая стоимость ценных бумаг данного вида исходя из стоимости их приобретения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8852" y="3700502"/>
            <a:ext cx="885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(если ее нельзя определить - исходя из рыночной стоимости или номинальной стоимости на дату приобретения). СПО "Справки БК" рассматриваемую графу </a:t>
            </a:r>
            <a:r>
              <a:rPr lang="ru-RU" dirty="0" err="1">
                <a:solidFill>
                  <a:prstClr val="black"/>
                </a:solidFill>
                <a:latin typeface="Century" panose="02040604050505020304" pitchFamily="18" charset="0"/>
              </a:rPr>
              <a:t>предзаполняет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, исходя из значений в позициях "Номинальная величина обязательства (руб.)" и "Общее количество". Вместе с тем если известна стоимость приобретения, то данная информация приоритетна при заполнении рассматриваемой графы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Для обязательств, выраженных в иностранной валюте, стоимость указывается в рублях по курсу Банка России на отчетную дату (с учетом положений пункта </a:t>
            </a:r>
            <a:r>
              <a:rPr lang="ru-RU" dirty="0" smtClean="0">
                <a:solidFill>
                  <a:prstClr val="black"/>
                </a:solidFill>
                <a:latin typeface="Century" panose="02040604050505020304" pitchFamily="18" charset="0"/>
              </a:rPr>
              <a:t>50 </a:t>
            </a:r>
            <a:r>
              <a:rPr lang="ru-RU" dirty="0">
                <a:solidFill>
                  <a:prstClr val="black"/>
                </a:solidFill>
                <a:latin typeface="Century" panose="02040604050505020304" pitchFamily="18" charset="0"/>
              </a:rPr>
              <a:t>Методических рекомендаций). </a:t>
            </a:r>
          </a:p>
        </p:txBody>
      </p:sp>
    </p:spTree>
    <p:extLst>
      <p:ext uri="{BB962C8B-B14F-4D97-AF65-F5344CB8AC3E}">
        <p14:creationId xmlns:p14="http://schemas.microsoft.com/office/powerpoint/2010/main" val="335034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62.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переводишь деньги по своим счетам в одном банке (с карты на карту) , удваивается сумма поступающих средств, как быть в этом случае? 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076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9 пункта 79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132856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в строке «Иные доходы» не указываются сведения о денежных средствах, полученных  в связи с переводом денежных средств между своими банковскими счетами, а также с зачислением </a:t>
            </a:r>
            <a:r>
              <a:rPr lang="ru-RU" sz="2000" dirty="0" smtClean="0">
                <a:latin typeface="Century" panose="02040604050505020304" pitchFamily="18" charset="0"/>
              </a:rPr>
              <a:t>    на </a:t>
            </a:r>
            <a:r>
              <a:rPr lang="ru-RU" sz="2000" dirty="0">
                <a:latin typeface="Century" panose="02040604050505020304" pitchFamily="18" charset="0"/>
              </a:rPr>
              <a:t>свой банковский счет средств, ранее снятых с другого счета </a:t>
            </a:r>
          </a:p>
        </p:txBody>
      </p:sp>
    </p:spTree>
    <p:extLst>
      <p:ext uri="{BB962C8B-B14F-4D97-AF65-F5344CB8AC3E}">
        <p14:creationId xmlns:p14="http://schemas.microsoft.com/office/powerpoint/2010/main" val="379441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8" y="682172"/>
            <a:ext cx="9144000" cy="617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741" y="104741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63. </a:t>
            </a:r>
            <a:r>
              <a:rPr lang="ru-RU" sz="1700" b="1" i="1" dirty="0" smtClean="0">
                <a:latin typeface="Century" panose="02040604050505020304" pitchFamily="18" charset="0"/>
              </a:rPr>
              <a:t>  В каких случаях отображается фактическое пользование (прописка, проживание без прописки)?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741" y="720294"/>
            <a:ext cx="878497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Подраздел 6.1. Объекты недвижимого имущества, находящиеся в пользовании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latin typeface="Century" panose="02040604050505020304" pitchFamily="18" charset="0"/>
              </a:rPr>
              <a:t>В соответствии с пунктами 182, 183 Методических рекомендаций:</a:t>
            </a:r>
          </a:p>
          <a:p>
            <a:endParaRPr lang="ru-RU" sz="800" b="1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указывается недвижимое имущество (муниципальное, ведомственное, арендованное и т.п.), находящееся во временном пользовании (не в собственности) служащего (работника), его супруги (супруга), несовершеннолетних детей, а также основание пользования (договор аренды, фактическое предоставление и другие)</a:t>
            </a:r>
          </a:p>
          <a:p>
            <a:r>
              <a:rPr lang="ru-RU" sz="1600" dirty="0"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latin typeface="Century" panose="02040604050505020304" pitchFamily="18" charset="0"/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отражаются объекты недвижимого имущества, находящиеся в пользовании гражданина, зарегистрированного в качестве индивидуального предпринимателя,  в отношении которого представляется справка</a:t>
            </a:r>
          </a:p>
          <a:p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т</a:t>
            </a:r>
            <a:r>
              <a:rPr lang="ru-RU" sz="1600" dirty="0" smtClean="0">
                <a:latin typeface="Century" panose="02040604050505020304" pitchFamily="18" charset="0"/>
              </a:rPr>
              <a:t>ребуется указывать объекты недвижимого имущества, которые непосредственно находятся в пользовании служащего (работника) и (или) его супруги (супруга), несовершеннолетнего ребенка на основании заключенных договоров (аренда, безвозмездное пользование и т.д.) или в результате фактического предоставления              в пользование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sz="1600" dirty="0" smtClean="0">
                <a:latin typeface="Century" panose="02040604050505020304" pitchFamily="18" charset="0"/>
              </a:rPr>
              <a:t>Не требуется в данном подразделе справки одного из супругов указывать все объекты недвижимости, находящиеся в собственности другого супруга, при одновременном наличии следующих двух условий: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" panose="02040604050505020304" pitchFamily="18" charset="0"/>
              </a:rPr>
              <a:t>отсутствует фактическое пользование этим объектом супругом;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" panose="02040604050505020304" pitchFamily="18" charset="0"/>
              </a:rPr>
              <a:t>эти объекты указаны в подразделе 3.1 раздела 3 соответствующей справки.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Аналогично в отношении несовершеннолетних детей.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Подробно: пункты 183 – 194 Методических рекомендаций Минтруда России.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005063"/>
            <a:ext cx="4320480" cy="28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64. </a:t>
            </a:r>
            <a:r>
              <a:rPr lang="ru-RU" sz="1700" b="1" i="1" dirty="0" smtClean="0">
                <a:latin typeface="Century" panose="02040604050505020304" pitchFamily="18" charset="0"/>
              </a:rPr>
              <a:t>  Если меняется адрес  и дата регистрации  недвижимости в связи с переходом административно-территориальной единицы  из Московской области в Москву (</a:t>
            </a:r>
            <a:r>
              <a:rPr lang="ru-RU" sz="1700" b="1" i="1" dirty="0" err="1" smtClean="0">
                <a:latin typeface="Century" panose="02040604050505020304" pitchFamily="18" charset="0"/>
              </a:rPr>
              <a:t>ТиНАО</a:t>
            </a:r>
            <a:r>
              <a:rPr lang="ru-RU" sz="1700" b="1" i="1" dirty="0" smtClean="0">
                <a:latin typeface="Century" panose="02040604050505020304" pitchFamily="18" charset="0"/>
              </a:rPr>
              <a:t>), какую дату указывать в разделе 6.1?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712" y="1124744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Century" panose="02040604050505020304" pitchFamily="18" charset="0"/>
              </a:rPr>
              <a:t>В соответствии с пунктом 99 Методических рекомендаций:</a:t>
            </a:r>
          </a:p>
          <a:p>
            <a:pPr algn="ctr"/>
            <a:r>
              <a:rPr lang="ru-RU" b="1" dirty="0">
                <a:latin typeface="Century" panose="02040604050505020304" pitchFamily="18" charset="0"/>
              </a:rPr>
              <a:t>	</a:t>
            </a:r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Юридическим </a:t>
            </a:r>
            <a:r>
              <a:rPr lang="ru-RU" dirty="0">
                <a:latin typeface="Century" panose="02040604050505020304" pitchFamily="18" charset="0"/>
              </a:rPr>
              <a:t>актом признания и подтверждения возникновения, изменения, перехода, прекращения права определенного лица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недвижимое имущество или ограничения такого права и обременения недвижимого имущества является государственная регистрация прав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на </a:t>
            </a:r>
            <a:r>
              <a:rPr lang="ru-RU" dirty="0">
                <a:latin typeface="Century" panose="02040604050505020304" pitchFamily="18" charset="0"/>
              </a:rPr>
              <a:t>недвижимое имущество (часть 3 статьи 1 Федерального закона от 13 июля 2015 г. № 218-ФЗ "О государственной регистрации недвижимости"). </a:t>
            </a:r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>
                <a:latin typeface="Century" panose="02040604050505020304" pitchFamily="18" charset="0"/>
              </a:rPr>
              <a:t>В связи с этим сведения об объекте недвижимости указываются в данном подразделе в точном соответствии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 </a:t>
            </a:r>
            <a:r>
              <a:rPr lang="ru-RU" dirty="0">
                <a:latin typeface="Century" panose="02040604050505020304" pitchFamily="18" charset="0"/>
              </a:rPr>
              <a:t>информацией об этом объекте,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содержащейся </a:t>
            </a:r>
            <a:r>
              <a:rPr lang="ru-RU" dirty="0">
                <a:latin typeface="Century" panose="02040604050505020304" pitchFamily="18" charset="0"/>
              </a:rPr>
              <a:t>в Едином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государственном </a:t>
            </a:r>
            <a:r>
              <a:rPr lang="ru-RU" dirty="0">
                <a:latin typeface="Century" panose="02040604050505020304" pitchFamily="18" charset="0"/>
              </a:rPr>
              <a:t>реестре недвижимости </a:t>
            </a:r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(</a:t>
            </a:r>
            <a:r>
              <a:rPr lang="ru-RU" dirty="0">
                <a:latin typeface="Century" panose="02040604050505020304" pitchFamily="18" charset="0"/>
              </a:rPr>
              <a:t>ЕГРН) на отчетную </a:t>
            </a:r>
            <a:r>
              <a:rPr lang="ru-RU" dirty="0" smtClean="0">
                <a:latin typeface="Century" panose="02040604050505020304" pitchFamily="18" charset="0"/>
              </a:rPr>
              <a:t>дату.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Таким образом, в разделе 6.1.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указываете дату по состоянию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на отчетный период, 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т.е. на 31 декабря 2022 г. 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65. </a:t>
            </a:r>
            <a:r>
              <a:rPr lang="ru-RU" sz="1700" b="1" i="1" dirty="0" smtClean="0">
                <a:latin typeface="Century" panose="02040604050505020304" pitchFamily="18" charset="0"/>
              </a:rPr>
              <a:t>  Где отображаются алименты?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291" y="692696"/>
            <a:ext cx="85689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В соответствии с подпунктом 5 пункта 73 Методических рекомендаций: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В строке «Иные доходы» </a:t>
            </a:r>
            <a:r>
              <a:rPr lang="ru-RU" dirty="0">
                <a:latin typeface="Century" panose="02040604050505020304" pitchFamily="18" charset="0"/>
              </a:rPr>
              <a:t>указываются доходы, которые не были отражены </a:t>
            </a:r>
            <a:r>
              <a:rPr lang="ru-RU" dirty="0" smtClean="0">
                <a:latin typeface="Century" panose="02040604050505020304" pitchFamily="18" charset="0"/>
              </a:rPr>
              <a:t>           в </a:t>
            </a:r>
            <a:r>
              <a:rPr lang="ru-RU" dirty="0">
                <a:latin typeface="Century" panose="02040604050505020304" pitchFamily="18" charset="0"/>
              </a:rPr>
              <a:t>строках 1-5 </a:t>
            </a:r>
            <a:r>
              <a:rPr lang="ru-RU" dirty="0" smtClean="0">
                <a:latin typeface="Century" panose="02040604050505020304" pitchFamily="18" charset="0"/>
              </a:rPr>
              <a:t>справки: 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" panose="02040604050505020304" pitchFamily="18" charset="0"/>
              </a:rPr>
              <a:t>суммы</a:t>
            </a:r>
            <a:r>
              <a:rPr lang="ru-RU" dirty="0">
                <a:latin typeface="Century" panose="02040604050505020304" pitchFamily="18" charset="0"/>
              </a:rPr>
              <a:t>, причитающиеся ребенку в качестве алиментов (за исключением алиментов, выплачиваемых в браке, кроме случая, предусмотренного пунктом 39 Методических рекомендаций – при невозможности по объективным причинам представить Сведения на супругу (супруга) </a:t>
            </a:r>
            <a:r>
              <a:rPr lang="ru-RU" dirty="0" smtClean="0">
                <a:latin typeface="Century" panose="02040604050505020304" pitchFamily="18" charset="0"/>
              </a:rPr>
              <a:t>                   и </a:t>
            </a:r>
            <a:r>
              <a:rPr lang="ru-RU" dirty="0">
                <a:latin typeface="Century" panose="02040604050505020304" pitchFamily="18" charset="0"/>
              </a:rPr>
              <a:t>(или) несовершеннолетних детей), пенсий, пособий (данные средства указываются в справке одного из родителей</a:t>
            </a:r>
            <a:r>
              <a:rPr lang="ru-RU" dirty="0" smtClean="0">
                <a:latin typeface="Century" panose="02040604050505020304" pitchFamily="18" charset="0"/>
              </a:rPr>
              <a:t>)</a:t>
            </a: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endParaRPr lang="ru-RU" dirty="0" smtClean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latin typeface="Century" panose="02040604050505020304" pitchFamily="18" charset="0"/>
              </a:rPr>
              <a:t>В </a:t>
            </a:r>
            <a:r>
              <a:rPr lang="ru-RU" dirty="0">
                <a:latin typeface="Century" panose="02040604050505020304" pitchFamily="18" charset="0"/>
              </a:rPr>
              <a:t>случае, если указанные суммы выплачиваются посредством перечисления денежных средств на счет в банке, открытый на имя несовершеннолетнего ребенка, то такие сведения отражаются в справке несовершеннолетнего ребенка в графе "Иные доходы" раздела 1 справки и в разделе 4 </a:t>
            </a:r>
            <a:r>
              <a:rPr lang="ru-RU" dirty="0" smtClean="0">
                <a:latin typeface="Century" panose="02040604050505020304" pitchFamily="18" charset="0"/>
              </a:rPr>
              <a:t>справки.</a:t>
            </a:r>
          </a:p>
          <a:p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79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914400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66. </a:t>
            </a:r>
            <a:r>
              <a:rPr lang="ru-RU" sz="1700" b="1" i="1" dirty="0" smtClean="0">
                <a:latin typeface="Century" panose="02040604050505020304" pitchFamily="18" charset="0"/>
              </a:rPr>
              <a:t>  Прописываются ли в разделе 6.2. все условия по кредиту?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550366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entury" panose="02040604050505020304" pitchFamily="18" charset="0"/>
              </a:rPr>
              <a:t>Согласно пунктам 201, </a:t>
            </a:r>
            <a:r>
              <a:rPr lang="ru-RU" b="1" dirty="0">
                <a:latin typeface="Century" panose="02040604050505020304" pitchFamily="18" charset="0"/>
              </a:rPr>
              <a:t>202  </a:t>
            </a:r>
            <a:r>
              <a:rPr lang="ru-RU" b="1" dirty="0" smtClean="0">
                <a:latin typeface="Century" panose="02040604050505020304" pitchFamily="18" charset="0"/>
              </a:rPr>
              <a:t>Методических рекомендаций:</a:t>
            </a:r>
          </a:p>
          <a:p>
            <a:endParaRPr lang="ru-RU" b="1" dirty="0" smtClean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в </a:t>
            </a:r>
            <a:r>
              <a:rPr lang="ru-RU" sz="1200" dirty="0">
                <a:latin typeface="Century" panose="02040604050505020304" pitchFamily="18" charset="0"/>
              </a:rPr>
              <a:t>графе "Условия обязательства" указываются годовая процентная ставка обязательства, заложенное в обеспечение обязательства имущество, выданные в обеспечение исполнения обязательства гарантии и поручительства.</a:t>
            </a:r>
          </a:p>
          <a:p>
            <a:r>
              <a:rPr lang="ru-RU" sz="1200" dirty="0" smtClean="0">
                <a:latin typeface="Century" panose="02040604050505020304" pitchFamily="18" charset="0"/>
              </a:rPr>
              <a:t>Помимо </a:t>
            </a:r>
            <a:r>
              <a:rPr lang="ru-RU" sz="1200" dirty="0">
                <a:latin typeface="Century" panose="02040604050505020304" pitchFamily="18" charset="0"/>
              </a:rPr>
              <a:t>прочего подлежат указанию: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1) договор о предоставлении кредита, в том числе при наличии у лица кредитной карты с доступным лимитом овердрафта (указываются обязательства, возникшие в связи с имеющейся задолженностью по кредитной карте </a:t>
            </a:r>
            <a:r>
              <a:rPr lang="ru-RU" sz="1200" dirty="0" smtClean="0">
                <a:latin typeface="Century" panose="02040604050505020304" pitchFamily="18" charset="0"/>
              </a:rPr>
              <a:t>                на </a:t>
            </a:r>
            <a:r>
              <a:rPr lang="ru-RU" sz="1200" dirty="0">
                <a:latin typeface="Century" panose="02040604050505020304" pitchFamily="18" charset="0"/>
              </a:rPr>
              <a:t>конец отчетного периода равной или превышающей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2) договор финансовой аренды (лизинг);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3) договор займа;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4) договор финансирования под уступку денежного требования;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5) обязательства, связанные с заключением договора об уступке права требования;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6) обязательства вследствие причинения вреда (финансовые);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7) обязательства по договору поручительства (в случае, если по состоянию на отчетную дату должник не исполняет или исполняет обязательства перед кредитором ненадлежащим образом и соответствующие обязательства возникли у поручителя);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8) обязательства по уплате алиментов (если по состоянию на отчетную дату сумма невыплаченных алиментов равна или превышает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9) обязательства по выплате арендной платы за наем жилого или нежилого помещения (если по состоянию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    на </a:t>
            </a:r>
            <a:r>
              <a:rPr lang="ru-RU" sz="1200" dirty="0">
                <a:latin typeface="Century" panose="02040604050505020304" pitchFamily="18" charset="0"/>
              </a:rPr>
              <a:t>отчетную дату сумма невыплаченной арендной платы равна или превышает 500 000 руб.);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10) выкупленная дебиторская задолженность;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11) финансовые обязательства, участником которых в силу Федерального закона от 23 декабря 2003 г. № 177-ФЗ </a:t>
            </a:r>
            <a:r>
              <a:rPr lang="ru-RU" sz="1200" dirty="0" smtClean="0">
                <a:latin typeface="Century" panose="02040604050505020304" pitchFamily="18" charset="0"/>
              </a:rPr>
              <a:t>              "</a:t>
            </a:r>
            <a:r>
              <a:rPr lang="ru-RU" sz="1200" dirty="0">
                <a:latin typeface="Century" panose="02040604050505020304" pitchFamily="18" charset="0"/>
              </a:rPr>
              <a:t>О страховании вкладов в банках Российской Федерации" является государственная корпорация "Агентство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по </a:t>
            </a:r>
            <a:r>
              <a:rPr lang="ru-RU" sz="1200" dirty="0">
                <a:latin typeface="Century" panose="02040604050505020304" pitchFamily="18" charset="0"/>
              </a:rPr>
              <a:t>страхованию вкладов";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12) предоставленные брокером займы (т.н. "маржинальные сделки");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13) обязательства по незакрытым сделкам РЕПО и СВОП (у клиента имеются требования и обязательства по этим сделкам);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Срочные обязательства финансового характера по неисполненной на отчетную дату второй части договора РЕПО подлежат отражению в размере обязательства гражданина по уплате денежных средств.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14) фьючерсный договор;</a:t>
            </a:r>
          </a:p>
          <a:p>
            <a:r>
              <a:rPr lang="ru-RU" sz="1200" dirty="0">
                <a:latin typeface="Century" panose="02040604050505020304" pitchFamily="18" charset="0"/>
              </a:rPr>
              <a:t>15) иные обязательства, в том числе установленные решением суда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0" y="4077072"/>
            <a:ext cx="12241360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67. </a:t>
            </a:r>
            <a:r>
              <a:rPr lang="ru-RU" sz="1700" b="1" i="1" dirty="0" smtClean="0">
                <a:latin typeface="Century" panose="02040604050505020304" pitchFamily="18" charset="0"/>
              </a:rPr>
              <a:t>  Освобождается ли  от сдачи справки  ГГС, если задача была «предоставление гуманитарной помощи ДНР и ЛНР»?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08720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Century" panose="02040604050505020304" pitchFamily="18" charset="0"/>
              </a:rPr>
              <a:t>В соответствии с подпунктом «а» пункта 1 Указа Президента РФ № 968                       «Об </a:t>
            </a:r>
            <a:r>
              <a:rPr lang="ru-RU" sz="1700" dirty="0">
                <a:latin typeface="Century" panose="02040604050505020304" pitchFamily="18" charset="0"/>
              </a:rPr>
              <a:t>особенностях исполнения обязанностей, соблюдения ограничений и запретов в области противодействия коррупции некоторыми категориями граждан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в </a:t>
            </a:r>
            <a:r>
              <a:rPr lang="ru-RU" sz="1700" dirty="0">
                <a:latin typeface="Century" panose="02040604050505020304" pitchFamily="18" charset="0"/>
              </a:rPr>
              <a:t>период проведения специальной военной </a:t>
            </a:r>
            <a:r>
              <a:rPr lang="ru-RU" sz="1700" dirty="0" smtClean="0">
                <a:latin typeface="Century" panose="02040604050505020304" pitchFamily="18" charset="0"/>
              </a:rPr>
              <a:t>операции»: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«…лица</a:t>
            </a:r>
            <a:r>
              <a:rPr lang="ru-RU" sz="1700" dirty="0">
                <a:latin typeface="Century" panose="02040604050505020304" pitchFamily="18" charset="0"/>
              </a:rPr>
              <a:t>, направленные (командированные) для выполнения задач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 на </a:t>
            </a:r>
            <a:r>
              <a:rPr lang="ru-RU" sz="1700" dirty="0">
                <a:latin typeface="Century" panose="02040604050505020304" pitchFamily="18" charset="0"/>
              </a:rPr>
              <a:t>территориях Донецкой Народной Республики, Луганской Народной Республики, Запорожской области и Херсонской области, замещающие должности, осуществление полномочий по которым влечет за собой обязанность представлять сведения о своих доходах, расходах, об имуществе и обязательствах имущественного характера, а также сведения о доходах, расходах, об имуществе </a:t>
            </a:r>
            <a:r>
              <a:rPr lang="ru-RU" sz="1700" dirty="0" smtClean="0">
                <a:latin typeface="Century" panose="02040604050505020304" pitchFamily="18" charset="0"/>
              </a:rPr>
              <a:t>           и </a:t>
            </a:r>
            <a:r>
              <a:rPr lang="ru-RU" sz="1700" dirty="0">
                <a:latin typeface="Century" panose="02040604050505020304" pitchFamily="18" charset="0"/>
              </a:rPr>
              <a:t>обязательствах имущественного характера своих супруг (супругов)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             и </a:t>
            </a:r>
            <a:r>
              <a:rPr lang="ru-RU" sz="1700" dirty="0">
                <a:latin typeface="Century" panose="02040604050505020304" pitchFamily="18" charset="0"/>
              </a:rPr>
              <a:t>несовершеннолетних детей, не представляют такие </a:t>
            </a:r>
            <a:r>
              <a:rPr lang="ru-RU" sz="1700" dirty="0" smtClean="0">
                <a:latin typeface="Century" panose="02040604050505020304" pitchFamily="18" charset="0"/>
              </a:rPr>
              <a:t>сведения»</a:t>
            </a:r>
          </a:p>
          <a:p>
            <a:endParaRPr lang="ru-RU" sz="800" dirty="0">
              <a:latin typeface="Century" panose="02040604050505020304" pitchFamily="18" charset="0"/>
            </a:endParaRPr>
          </a:p>
          <a:p>
            <a:r>
              <a:rPr lang="ru-RU" sz="1700" b="1" dirty="0" smtClean="0">
                <a:latin typeface="Century" panose="02040604050505020304" pitchFamily="18" charset="0"/>
              </a:rPr>
              <a:t>Таким образом, если в 2022 году ГГС был командирован для выполнения задач                   (в данном случае – гуманитарная миссия) на территорию ДНР, ЛНР, Запорожскую и Херсонскую области, имеется приказ                                                       о командировании, сведения в период декларационной                                         кампании 2023 года (за отчетный 2022 год) не подаются</a:t>
            </a:r>
            <a:endParaRPr lang="ru-RU" sz="17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4149080"/>
            <a:ext cx="122412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68. </a:t>
            </a:r>
            <a:r>
              <a:rPr lang="ru-RU" sz="1700" b="1" i="1" dirty="0" smtClean="0">
                <a:latin typeface="Century" panose="02040604050505020304" pitchFamily="18" charset="0"/>
              </a:rPr>
              <a:t>  Необходимо ли размещать сведения  руководителей ЦИО и ГО, если они не выезжали в  ДНР и ЛНР?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69141"/>
            <a:ext cx="880912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соответствии с подпунктом </a:t>
            </a:r>
            <a:r>
              <a:rPr lang="ru-RU" sz="1700" dirty="0" smtClean="0">
                <a:latin typeface="Century" panose="02040604050505020304" pitchFamily="18" charset="0"/>
              </a:rPr>
              <a:t>«ж» </a:t>
            </a:r>
            <a:r>
              <a:rPr lang="ru-RU" sz="1700" dirty="0">
                <a:latin typeface="Century" panose="02040604050505020304" pitchFamily="18" charset="0"/>
              </a:rPr>
              <a:t>пункта 1 Указа Президента РФ № </a:t>
            </a:r>
            <a:r>
              <a:rPr lang="ru-RU" sz="1700" dirty="0" smtClean="0">
                <a:latin typeface="Century" panose="02040604050505020304" pitchFamily="18" charset="0"/>
              </a:rPr>
              <a:t>968: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« размещение </a:t>
            </a:r>
            <a:r>
              <a:rPr lang="ru-RU" sz="1700" dirty="0">
                <a:latin typeface="Century" panose="02040604050505020304" pitchFamily="18" charset="0"/>
              </a:rPr>
              <a:t>в информационно-телекоммуникационной сети "Интернет"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на </a:t>
            </a:r>
            <a:r>
              <a:rPr lang="ru-RU" sz="1700" dirty="0">
                <a:latin typeface="Century" panose="02040604050505020304" pitchFamily="18" charset="0"/>
              </a:rPr>
              <a:t>официальных сайтах органов и организаций сведений о доходах, расходах, </a:t>
            </a:r>
            <a:r>
              <a:rPr lang="ru-RU" sz="1700" dirty="0" smtClean="0">
                <a:latin typeface="Century" panose="02040604050505020304" pitchFamily="18" charset="0"/>
              </a:rPr>
              <a:t>                 об </a:t>
            </a:r>
            <a:r>
              <a:rPr lang="ru-RU" sz="1700" dirty="0">
                <a:latin typeface="Century" panose="02040604050505020304" pitchFamily="18" charset="0"/>
              </a:rPr>
              <a:t>имуществе и обязательствах имущественного характера, представляемых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в </a:t>
            </a:r>
            <a:r>
              <a:rPr lang="ru-RU" sz="1700" dirty="0">
                <a:latin typeface="Century" panose="02040604050505020304" pitchFamily="18" charset="0"/>
              </a:rPr>
              <a:t>соответствии с Федеральным законом от 25 декабря 2008 г. № 273-ФЗ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 "</a:t>
            </a:r>
            <a:r>
              <a:rPr lang="ru-RU" sz="1700" dirty="0">
                <a:latin typeface="Century" panose="02040604050505020304" pitchFamily="18" charset="0"/>
              </a:rPr>
              <a:t>О противодействии коррупции" и другими федеральными законами, </a:t>
            </a:r>
            <a:r>
              <a:rPr lang="ru-RU" sz="1700" dirty="0" smtClean="0">
                <a:latin typeface="Century" panose="02040604050505020304" pitchFamily="18" charset="0"/>
              </a:rPr>
              <a:t>                              и </a:t>
            </a:r>
            <a:r>
              <a:rPr lang="ru-RU" sz="1700" dirty="0">
                <a:latin typeface="Century" panose="02040604050505020304" pitchFamily="18" charset="0"/>
              </a:rPr>
              <a:t>предоставление таких сведений общероссийским средствам массовой информации для опубликования не </a:t>
            </a:r>
            <a:r>
              <a:rPr lang="ru-RU" sz="1700" dirty="0" smtClean="0">
                <a:latin typeface="Century" panose="02040604050505020304" pitchFamily="18" charset="0"/>
              </a:rPr>
              <a:t>осуществляются» в отношении лиц, направленных </a:t>
            </a:r>
            <a:r>
              <a:rPr lang="ru-RU" sz="1700" dirty="0">
                <a:latin typeface="Century" panose="02040604050505020304" pitchFamily="18" charset="0"/>
              </a:rPr>
              <a:t>(</a:t>
            </a:r>
            <a:r>
              <a:rPr lang="ru-RU" sz="1700" dirty="0" smtClean="0">
                <a:latin typeface="Century" panose="02040604050505020304" pitchFamily="18" charset="0"/>
              </a:rPr>
              <a:t>командированных) </a:t>
            </a:r>
            <a:r>
              <a:rPr lang="ru-RU" sz="1700" dirty="0">
                <a:latin typeface="Century" panose="02040604050505020304" pitchFamily="18" charset="0"/>
              </a:rPr>
              <a:t>для выполнения задач на территориях Донецкой Народной Республики, Луганской Народной Республики, Запорожской области и Херсонской области, </a:t>
            </a:r>
            <a:r>
              <a:rPr lang="ru-RU" sz="1700" dirty="0" smtClean="0">
                <a:latin typeface="Century" panose="02040604050505020304" pitchFamily="18" charset="0"/>
              </a:rPr>
              <a:t>замещающих </a:t>
            </a:r>
            <a:r>
              <a:rPr lang="ru-RU" sz="1700" dirty="0">
                <a:latin typeface="Century" panose="02040604050505020304" pitchFamily="18" charset="0"/>
              </a:rPr>
              <a:t>должности, осуществление полномочий по которым влечет за собой обязанность представлять сведения </a:t>
            </a:r>
            <a:r>
              <a:rPr lang="ru-RU" sz="1700" dirty="0" smtClean="0">
                <a:latin typeface="Century" panose="02040604050505020304" pitchFamily="18" charset="0"/>
              </a:rPr>
              <a:t>                   о доходах (…). </a:t>
            </a:r>
          </a:p>
          <a:p>
            <a:r>
              <a:rPr lang="ru-RU" sz="1700" dirty="0" smtClean="0">
                <a:latin typeface="Century" panose="02040604050505020304" pitchFamily="18" charset="0"/>
              </a:rPr>
              <a:t> </a:t>
            </a:r>
            <a:endParaRPr lang="ru-RU" sz="1700" b="1" dirty="0" smtClean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Если руководитель не выезжал (нет приказа о командировании)                                на территории ДНР, ЛНР, Запорожской и Херсонской                                        областей – сведения публикуются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525" y="4005064"/>
            <a:ext cx="12241213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69. </a:t>
            </a:r>
            <a:r>
              <a:rPr lang="ru-RU" sz="1700" b="1" i="1" dirty="0" smtClean="0">
                <a:latin typeface="Century" panose="02040604050505020304" pitchFamily="18" charset="0"/>
              </a:rPr>
              <a:t>  Супруг в зоне СВО, не разведены, живет в другом городе, не возможности получить приказ о его командировании в зону СВО, как быть?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878497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В соответствии с Указом </a:t>
            </a:r>
            <a:r>
              <a:rPr lang="ru-RU" dirty="0">
                <a:latin typeface="Century" panose="02040604050505020304" pitchFamily="18" charset="0"/>
              </a:rPr>
              <a:t>Президента РФ № 968 «Об особенностях исполнения обязанностей, соблюдения ограничений и запретов в области противодействия коррупции некоторыми категориями граждан в период проведения специальной </a:t>
            </a:r>
            <a:r>
              <a:rPr lang="ru-RU" dirty="0" smtClean="0">
                <a:latin typeface="Century" panose="02040604050505020304" pitchFamily="18" charset="0"/>
              </a:rPr>
              <a:t>военной </a:t>
            </a:r>
            <a:r>
              <a:rPr lang="ru-RU" dirty="0">
                <a:latin typeface="Century" panose="02040604050505020304" pitchFamily="18" charset="0"/>
              </a:rPr>
              <a:t>операции</a:t>
            </a:r>
            <a:r>
              <a:rPr lang="ru-RU" dirty="0" smtClean="0">
                <a:latin typeface="Century" panose="02040604050505020304" pitchFamily="18" charset="0"/>
              </a:rPr>
              <a:t>», его действие распространяется в отношении лиц, командированных (направленных) в зону СВО.</a:t>
            </a:r>
          </a:p>
          <a:p>
            <a:endParaRPr lang="ru-RU" sz="800" dirty="0" smtClean="0">
              <a:latin typeface="Century" panose="02040604050505020304" pitchFamily="18" charset="0"/>
            </a:endParaRPr>
          </a:p>
          <a:p>
            <a:r>
              <a:rPr lang="ru-RU" dirty="0" smtClean="0">
                <a:latin typeface="Century" panose="02040604050505020304" pitchFamily="18" charset="0"/>
              </a:rPr>
              <a:t>Супругой запрашивается справка с места службы мужа, в которой содержится информация о его командировании (не приказ!): ФИО, дата рождения, информация о том, что он действительно был командирован                    для выполнения задач в зоне СВО.</a:t>
            </a:r>
          </a:p>
          <a:p>
            <a:r>
              <a:rPr lang="ru-RU" dirty="0" smtClean="0">
                <a:latin typeface="Century" panose="02040604050505020304" pitchFamily="18" charset="0"/>
              </a:rPr>
              <a:t>Данная справка также может быть запрошена кадровым  подразделением государственного органа.</a:t>
            </a:r>
          </a:p>
          <a:p>
            <a:endParaRPr lang="ru-RU" dirty="0">
              <a:latin typeface="Century" panose="02040604050505020304" pitchFamily="18" charset="0"/>
            </a:endParaRPr>
          </a:p>
          <a:p>
            <a:r>
              <a:rPr lang="ru-RU" b="1" dirty="0" smtClean="0">
                <a:latin typeface="Century" panose="02040604050505020304" pitchFamily="18" charset="0"/>
              </a:rPr>
              <a:t>При невозможности представить справку, подается заявление                                    о невозможности представить сведения. Заявление                               рассматривается на комиссии и принимается                                           коллегиальное решение.</a:t>
            </a:r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5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Образец заявления: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2" y="293603"/>
            <a:ext cx="5234186" cy="63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4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Образец </a:t>
            </a:r>
            <a:r>
              <a:rPr lang="ru-RU" sz="1700" b="1" i="1" u="sng" dirty="0">
                <a:latin typeface="Century" panose="02040604050505020304" pitchFamily="18" charset="0"/>
              </a:rPr>
              <a:t> </a:t>
            </a:r>
            <a:r>
              <a:rPr lang="ru-RU" sz="1700" b="1" i="1" u="sng" dirty="0" smtClean="0">
                <a:latin typeface="Century" panose="02040604050505020304" pitchFamily="18" charset="0"/>
              </a:rPr>
              <a:t>справки:</a:t>
            </a:r>
            <a:endParaRPr lang="ru-RU" sz="1700" b="1" i="1" dirty="0">
              <a:latin typeface="Century" panose="020406040505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88640"/>
            <a:ext cx="503245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98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22729641</TotalTime>
  <Words>8260</Words>
  <Application>Microsoft Office PowerPoint</Application>
  <PresentationFormat>Экран (4:3)</PresentationFormat>
  <Paragraphs>632</Paragraphs>
  <Slides>82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9" baseType="lpstr">
      <vt:lpstr>Arial</vt:lpstr>
      <vt:lpstr>Arial Black</vt:lpstr>
      <vt:lpstr>Calibri</vt:lpstr>
      <vt:lpstr>Century</vt:lpstr>
      <vt:lpstr>Times New Roman</vt:lpstr>
      <vt:lpstr>Wingdings</vt:lpstr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User2</cp:lastModifiedBy>
  <cp:revision>223</cp:revision>
  <dcterms:created xsi:type="dcterms:W3CDTF">2022-02-08T14:53:54Z</dcterms:created>
  <dcterms:modified xsi:type="dcterms:W3CDTF">2023-04-04T12:28:52Z</dcterms:modified>
</cp:coreProperties>
</file>