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1" r:id="rId3"/>
    <p:sldId id="267" r:id="rId4"/>
    <p:sldId id="268" r:id="rId5"/>
    <p:sldId id="264" r:id="rId6"/>
    <p:sldId id="262" r:id="rId7"/>
    <p:sldId id="270" r:id="rId8"/>
    <p:sldId id="266" r:id="rId9"/>
  </p:sldIdLst>
  <p:sldSz cx="16417925" cy="10801350"/>
  <p:notesSz cx="6858000" cy="9144000"/>
  <p:defaultTextStyle>
    <a:defPPr>
      <a:defRPr lang="ru-RU"/>
    </a:defPPr>
    <a:lvl1pPr marL="0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77651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55303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32954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10606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888257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65909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43560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21212" algn="l" defTabSz="1555303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C62226"/>
    <a:srgbClr val="AE1E21"/>
    <a:srgbClr val="007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8" y="-306"/>
      </p:cViewPr>
      <p:guideLst>
        <p:guide orient="horz" pos="3402"/>
        <p:guide pos="51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Лист1!$A$25</c:f>
              <c:strCache>
                <c:ptCount val="1"/>
                <c:pt idx="0">
                  <c:v>количество субъектов МСП, ед.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CC0000"/>
              </a:solidFill>
            </c:spPr>
          </c:dPt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C0000"/>
                        </a:solidFill>
                      </a:rPr>
                      <a:t>15 540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Лист1!$B$24:$F$24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Лист1!$B$25:$F$25</c:f>
              <c:numCache>
                <c:formatCode>#,##0</c:formatCode>
                <c:ptCount val="5"/>
                <c:pt idx="0">
                  <c:v>11874</c:v>
                </c:pt>
                <c:pt idx="1">
                  <c:v>12224</c:v>
                </c:pt>
                <c:pt idx="2">
                  <c:v>13495</c:v>
                </c:pt>
                <c:pt idx="3">
                  <c:v>14655</c:v>
                </c:pt>
                <c:pt idx="4">
                  <c:v>15540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3584"/>
        <c:axId val="80863232"/>
      </c:barChart>
      <c:catAx>
        <c:axId val="886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200"/>
            </a:pPr>
            <a:endParaRPr lang="ru-RU"/>
          </a:p>
        </c:txPr>
        <c:crossAx val="80863232"/>
        <c:crosses val="autoZero"/>
        <c:auto val="1"/>
        <c:lblAlgn val="ctr"/>
        <c:lblOffset val="100"/>
        <c:noMultiLvlLbl val="0"/>
      </c:catAx>
      <c:valAx>
        <c:axId val="808632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88643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298676048226899"/>
          <c:y val="5.0400916380297825E-2"/>
          <c:w val="0.45974551555679716"/>
          <c:h val="0.76669426630949478"/>
        </c:manualLayout>
      </c:layout>
      <c:barChart>
        <c:barDir val="bar"/>
        <c:grouping val="clustered"/>
        <c:varyColors val="0"/>
        <c:ser>
          <c:idx val="1"/>
          <c:order val="0"/>
          <c:tx>
            <c:v>по численности занятых</c:v>
          </c:tx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'2017 Численность'!$A$50:$A$56</c:f>
              <c:strCache>
                <c:ptCount val="7"/>
                <c:pt idx="0">
                  <c:v>научные исследования и разработки</c:v>
                </c:pt>
                <c:pt idx="1">
                  <c:v>прочее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операции с недвижимым имуществом, услуги</c:v>
                </c:pt>
                <c:pt idx="5">
                  <c:v>обрабатывающие производства</c:v>
                </c:pt>
                <c:pt idx="6">
                  <c:v>оптово-розничная торговля</c:v>
                </c:pt>
              </c:strCache>
            </c:strRef>
          </c:cat>
          <c:val>
            <c:numRef>
              <c:f>'2017 Численность'!$C$50:$C$56</c:f>
              <c:numCache>
                <c:formatCode>0%</c:formatCode>
                <c:ptCount val="7"/>
                <c:pt idx="0">
                  <c:v>5.6136474578012997E-2</c:v>
                </c:pt>
                <c:pt idx="1">
                  <c:v>8.5733371014567225E-2</c:v>
                </c:pt>
                <c:pt idx="2">
                  <c:v>9.765434319040156E-2</c:v>
                </c:pt>
                <c:pt idx="3">
                  <c:v>0.11255555841019449</c:v>
                </c:pt>
                <c:pt idx="4">
                  <c:v>0.14135601058500116</c:v>
                </c:pt>
                <c:pt idx="5">
                  <c:v>0.24008940729131875</c:v>
                </c:pt>
                <c:pt idx="6">
                  <c:v>0.26647483493050383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5120"/>
        <c:axId val="80870720"/>
      </c:barChart>
      <c:catAx>
        <c:axId val="88645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  <c:crossAx val="80870720"/>
        <c:crosses val="autoZero"/>
        <c:auto val="1"/>
        <c:lblAlgn val="ctr"/>
        <c:lblOffset val="100"/>
        <c:noMultiLvlLbl val="0"/>
      </c:catAx>
      <c:valAx>
        <c:axId val="80870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886451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6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604190472880417E-2"/>
          <c:y val="9.1602526859492842E-2"/>
          <c:w val="0.41641693581751937"/>
          <c:h val="0.63827846541641098"/>
        </c:manualLayout>
      </c:layout>
      <c:pieChart>
        <c:varyColors val="1"/>
        <c:ser>
          <c:idx val="0"/>
          <c:order val="0"/>
          <c:explosion val="11"/>
          <c:dPt>
            <c:idx val="0"/>
            <c:bubble3D val="0"/>
            <c:explosion val="9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CC3300"/>
              </a:solidFill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C62226"/>
              </a:solidFill>
            </c:spPr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explosion val="1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6"/>
              <c:layout>
                <c:manualLayout>
                  <c:x val="5.4987779518635836E-2"/>
                  <c:y val="-5.000582813202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Лист3!$A$2:$A$9</c:f>
              <c:strCache>
                <c:ptCount val="8"/>
                <c:pt idx="0">
                  <c:v>научные исследования и разработки, 8%</c:v>
                </c:pt>
                <c:pt idx="1">
                  <c:v>прочее, 12%</c:v>
                </c:pt>
                <c:pt idx="2">
                  <c:v>строительство, 12%</c:v>
                </c:pt>
                <c:pt idx="3">
                  <c:v>транспорт и связь,7%</c:v>
                </c:pt>
                <c:pt idx="4">
                  <c:v>операции с недвижимым имуществом, услуги, 10%</c:v>
                </c:pt>
                <c:pt idx="5">
                  <c:v>обрабатывающие производства, 12%</c:v>
                </c:pt>
                <c:pt idx="6">
                  <c:v>сопутствующие дополнительные услуги, 5%</c:v>
                </c:pt>
                <c:pt idx="7">
                  <c:v>оптово-розничная торговля, 34%</c:v>
                </c:pt>
              </c:strCache>
            </c:strRef>
          </c:cat>
          <c:val>
            <c:numRef>
              <c:f>Лист3!$B$2:$B$9</c:f>
              <c:numCache>
                <c:formatCode>0%</c:formatCode>
                <c:ptCount val="8"/>
                <c:pt idx="0">
                  <c:v>7.9659815733522321E-2</c:v>
                </c:pt>
                <c:pt idx="1">
                  <c:v>0.12</c:v>
                </c:pt>
                <c:pt idx="2">
                  <c:v>0.12161587526576896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0.11552090715804395</c:v>
                </c:pt>
                <c:pt idx="6">
                  <c:v>0.05</c:v>
                </c:pt>
                <c:pt idx="7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30223236468732E-2"/>
          <c:y val="0.75549107931541315"/>
          <c:w val="0.64670327430172103"/>
          <c:h val="0.24450892068458696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</c:dPt>
          <c:val>
            <c:numRef>
              <c:f>Лист3!$B$29:$B$30</c:f>
              <c:numCache>
                <c:formatCode>General</c:formatCode>
                <c:ptCount val="2"/>
                <c:pt idx="0">
                  <c:v>40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Среднемесячная заработная плата работников малых предприятий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748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5</a:t>
                    </a:r>
                    <a:r>
                      <a:rPr lang="en-US" smtClean="0"/>
                      <a:t> </a:t>
                    </a:r>
                    <a:r>
                      <a:rPr lang="ru-RU" smtClean="0"/>
                      <a:t>610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00206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Лист2!$B$3:$F$3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Лист2!$B$4:$F$4</c:f>
              <c:numCache>
                <c:formatCode>#,##0</c:formatCode>
                <c:ptCount val="5"/>
                <c:pt idx="0">
                  <c:v>26402</c:v>
                </c:pt>
                <c:pt idx="1">
                  <c:v>27110</c:v>
                </c:pt>
                <c:pt idx="2">
                  <c:v>28980</c:v>
                </c:pt>
                <c:pt idx="3">
                  <c:v>33551</c:v>
                </c:pt>
                <c:pt idx="4">
                  <c:v>34778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61632"/>
        <c:axId val="105786752"/>
      </c:barChart>
      <c:catAx>
        <c:axId val="105861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5786752"/>
        <c:crosses val="autoZero"/>
        <c:auto val="1"/>
        <c:lblAlgn val="ctr"/>
        <c:lblOffset val="100"/>
        <c:noMultiLvlLbl val="1"/>
      </c:catAx>
      <c:valAx>
        <c:axId val="10578675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586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514452201940107E-2"/>
          <c:y val="2.5083248476116527E-2"/>
          <c:w val="0.88803522455058048"/>
          <c:h val="0.71483724030663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Лист1!$A$19</c:f>
              <c:strCache>
                <c:ptCount val="1"/>
                <c:pt idx="0">
                  <c:v>субсидия в рамках областной программы </c:v>
                </c:pt>
              </c:strCache>
            </c:strRef>
          </c:tx>
          <c:invertIfNegative val="0"/>
          <c:cat>
            <c:numRef>
              <c:f>Лист1!$B$18:$F$18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Лист1!$B$19:$F$19</c:f>
              <c:numCache>
                <c:formatCode>0.0</c:formatCode>
                <c:ptCount val="5"/>
                <c:pt idx="0">
                  <c:v>11.1</c:v>
                </c:pt>
                <c:pt idx="1">
                  <c:v>18.3</c:v>
                </c:pt>
                <c:pt idx="2">
                  <c:v>26.4</c:v>
                </c:pt>
                <c:pt idx="3">
                  <c:v>13.5</c:v>
                </c:pt>
                <c:pt idx="4">
                  <c:v>8.1</c:v>
                </c:pt>
              </c:numCache>
            </c:numRef>
          </c:val>
        </c:ser>
        <c:ser>
          <c:idx val="1"/>
          <c:order val="1"/>
          <c:tx>
            <c:strRef>
              <c:f>Лист1!$A$20</c:f>
              <c:strCache>
                <c:ptCount val="1"/>
                <c:pt idx="0">
                  <c:v>субсидия в рамках муниципальной программы </c:v>
                </c:pt>
              </c:strCache>
            </c:strRef>
          </c:tx>
          <c:invertIfNegative val="0"/>
          <c:cat>
            <c:numRef>
              <c:f>Лист1!$B$18:$F$18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Лист1!$B$20:$F$20</c:f>
              <c:numCache>
                <c:formatCode>0.0</c:formatCode>
                <c:ptCount val="5"/>
                <c:pt idx="0">
                  <c:v>14.3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62656"/>
        <c:axId val="105789056"/>
      </c:barChart>
      <c:catAx>
        <c:axId val="10586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105789056"/>
        <c:crosses val="autoZero"/>
        <c:auto val="1"/>
        <c:lblAlgn val="ctr"/>
        <c:lblOffset val="100"/>
        <c:noMultiLvlLbl val="0"/>
      </c:catAx>
      <c:valAx>
        <c:axId val="1057890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5862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3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0EB1-7ECC-4C45-8D07-7CC400CE4B58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23913" y="685800"/>
            <a:ext cx="5210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9E789-F48B-4A1A-AAC9-540F8F4FA8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5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77651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55303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332954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110606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888257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665909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443560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221212" algn="l" defTabSz="155530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345" y="3355420"/>
            <a:ext cx="13955236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2689" y="6120765"/>
            <a:ext cx="11492548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8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6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4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21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902996" y="432556"/>
            <a:ext cx="3694033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896" y="432556"/>
            <a:ext cx="10808467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03" y="6940868"/>
            <a:ext cx="13955236" cy="2145268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6903" y="4578074"/>
            <a:ext cx="13955236" cy="2362795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776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5530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329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106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8882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659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43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2121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896" y="2520316"/>
            <a:ext cx="7251250" cy="712839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45779" y="2520316"/>
            <a:ext cx="7251250" cy="7128392"/>
          </a:xfrm>
        </p:spPr>
        <p:txBody>
          <a:bodyPr/>
          <a:lstStyle>
            <a:lvl1pPr>
              <a:defRPr sz="4800"/>
            </a:lvl1pPr>
            <a:lvl2pPr>
              <a:defRPr sz="41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896" y="2417803"/>
            <a:ext cx="7254101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51" indent="0">
              <a:buNone/>
              <a:defRPr sz="3400" b="1"/>
            </a:lvl2pPr>
            <a:lvl3pPr marL="1555303" indent="0">
              <a:buNone/>
              <a:defRPr sz="3100" b="1"/>
            </a:lvl3pPr>
            <a:lvl4pPr marL="2332954" indent="0">
              <a:buNone/>
              <a:defRPr sz="2700" b="1"/>
            </a:lvl4pPr>
            <a:lvl5pPr marL="3110606" indent="0">
              <a:buNone/>
              <a:defRPr sz="2700" b="1"/>
            </a:lvl5pPr>
            <a:lvl6pPr marL="3888257" indent="0">
              <a:buNone/>
              <a:defRPr sz="2700" b="1"/>
            </a:lvl6pPr>
            <a:lvl7pPr marL="4665909" indent="0">
              <a:buNone/>
              <a:defRPr sz="2700" b="1"/>
            </a:lvl7pPr>
            <a:lvl8pPr marL="5443560" indent="0">
              <a:buNone/>
              <a:defRPr sz="2700" b="1"/>
            </a:lvl8pPr>
            <a:lvl9pPr marL="6221212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0896" y="3425428"/>
            <a:ext cx="7254101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40079" y="2417803"/>
            <a:ext cx="7256951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7651" indent="0">
              <a:buNone/>
              <a:defRPr sz="3400" b="1"/>
            </a:lvl2pPr>
            <a:lvl3pPr marL="1555303" indent="0">
              <a:buNone/>
              <a:defRPr sz="3100" b="1"/>
            </a:lvl3pPr>
            <a:lvl4pPr marL="2332954" indent="0">
              <a:buNone/>
              <a:defRPr sz="2700" b="1"/>
            </a:lvl4pPr>
            <a:lvl5pPr marL="3110606" indent="0">
              <a:buNone/>
              <a:defRPr sz="2700" b="1"/>
            </a:lvl5pPr>
            <a:lvl6pPr marL="3888257" indent="0">
              <a:buNone/>
              <a:defRPr sz="2700" b="1"/>
            </a:lvl6pPr>
            <a:lvl7pPr marL="4665909" indent="0">
              <a:buNone/>
              <a:defRPr sz="2700" b="1"/>
            </a:lvl7pPr>
            <a:lvl8pPr marL="5443560" indent="0">
              <a:buNone/>
              <a:defRPr sz="2700" b="1"/>
            </a:lvl8pPr>
            <a:lvl9pPr marL="6221212" indent="0">
              <a:buNone/>
              <a:defRPr sz="2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40079" y="3425428"/>
            <a:ext cx="7256951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97" y="430054"/>
            <a:ext cx="5401384" cy="1830229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8953" y="430055"/>
            <a:ext cx="9178076" cy="9218653"/>
          </a:xfrm>
        </p:spPr>
        <p:txBody>
          <a:bodyPr/>
          <a:lstStyle>
            <a:lvl1pPr>
              <a:defRPr sz="5400"/>
            </a:lvl1pPr>
            <a:lvl2pPr>
              <a:defRPr sz="48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0897" y="2260283"/>
            <a:ext cx="5401384" cy="7388424"/>
          </a:xfrm>
        </p:spPr>
        <p:txBody>
          <a:bodyPr/>
          <a:lstStyle>
            <a:lvl1pPr marL="0" indent="0">
              <a:buNone/>
              <a:defRPr sz="2400"/>
            </a:lvl1pPr>
            <a:lvl2pPr marL="777651" indent="0">
              <a:buNone/>
              <a:defRPr sz="2000"/>
            </a:lvl2pPr>
            <a:lvl3pPr marL="1555303" indent="0">
              <a:buNone/>
              <a:defRPr sz="1700"/>
            </a:lvl3pPr>
            <a:lvl4pPr marL="2332954" indent="0">
              <a:buNone/>
              <a:defRPr sz="1500"/>
            </a:lvl4pPr>
            <a:lvl5pPr marL="3110606" indent="0">
              <a:buNone/>
              <a:defRPr sz="1500"/>
            </a:lvl5pPr>
            <a:lvl6pPr marL="3888257" indent="0">
              <a:buNone/>
              <a:defRPr sz="1500"/>
            </a:lvl6pPr>
            <a:lvl7pPr marL="4665909" indent="0">
              <a:buNone/>
              <a:defRPr sz="1500"/>
            </a:lvl7pPr>
            <a:lvl8pPr marL="5443560" indent="0">
              <a:buNone/>
              <a:defRPr sz="1500"/>
            </a:lvl8pPr>
            <a:lvl9pPr marL="62212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028" y="7560945"/>
            <a:ext cx="9850755" cy="89261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18028" y="965121"/>
            <a:ext cx="9850755" cy="6480810"/>
          </a:xfrm>
        </p:spPr>
        <p:txBody>
          <a:bodyPr/>
          <a:lstStyle>
            <a:lvl1pPr marL="0" indent="0">
              <a:buNone/>
              <a:defRPr sz="5400"/>
            </a:lvl1pPr>
            <a:lvl2pPr marL="777651" indent="0">
              <a:buNone/>
              <a:defRPr sz="4800"/>
            </a:lvl2pPr>
            <a:lvl3pPr marL="1555303" indent="0">
              <a:buNone/>
              <a:defRPr sz="4100"/>
            </a:lvl3pPr>
            <a:lvl4pPr marL="2332954" indent="0">
              <a:buNone/>
              <a:defRPr sz="3400"/>
            </a:lvl4pPr>
            <a:lvl5pPr marL="3110606" indent="0">
              <a:buNone/>
              <a:defRPr sz="3400"/>
            </a:lvl5pPr>
            <a:lvl6pPr marL="3888257" indent="0">
              <a:buNone/>
              <a:defRPr sz="3400"/>
            </a:lvl6pPr>
            <a:lvl7pPr marL="4665909" indent="0">
              <a:buNone/>
              <a:defRPr sz="3400"/>
            </a:lvl7pPr>
            <a:lvl8pPr marL="5443560" indent="0">
              <a:buNone/>
              <a:defRPr sz="3400"/>
            </a:lvl8pPr>
            <a:lvl9pPr marL="6221212" indent="0">
              <a:buNone/>
              <a:defRPr sz="3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8028" y="8453557"/>
            <a:ext cx="9850755" cy="1267658"/>
          </a:xfrm>
        </p:spPr>
        <p:txBody>
          <a:bodyPr/>
          <a:lstStyle>
            <a:lvl1pPr marL="0" indent="0">
              <a:buNone/>
              <a:defRPr sz="2400"/>
            </a:lvl1pPr>
            <a:lvl2pPr marL="777651" indent="0">
              <a:buNone/>
              <a:defRPr sz="2000"/>
            </a:lvl2pPr>
            <a:lvl3pPr marL="1555303" indent="0">
              <a:buNone/>
              <a:defRPr sz="1700"/>
            </a:lvl3pPr>
            <a:lvl4pPr marL="2332954" indent="0">
              <a:buNone/>
              <a:defRPr sz="1500"/>
            </a:lvl4pPr>
            <a:lvl5pPr marL="3110606" indent="0">
              <a:buNone/>
              <a:defRPr sz="1500"/>
            </a:lvl5pPr>
            <a:lvl6pPr marL="3888257" indent="0">
              <a:buNone/>
              <a:defRPr sz="1500"/>
            </a:lvl6pPr>
            <a:lvl7pPr marL="4665909" indent="0">
              <a:buNone/>
              <a:defRPr sz="1500"/>
            </a:lvl7pPr>
            <a:lvl8pPr marL="5443560" indent="0">
              <a:buNone/>
              <a:defRPr sz="1500"/>
            </a:lvl8pPr>
            <a:lvl9pPr marL="62212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896" y="432555"/>
            <a:ext cx="14776133" cy="1800225"/>
          </a:xfrm>
          <a:prstGeom prst="rect">
            <a:avLst/>
          </a:prstGeom>
        </p:spPr>
        <p:txBody>
          <a:bodyPr vert="horz" lIns="155530" tIns="77765" rIns="155530" bIns="7776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896" y="2520316"/>
            <a:ext cx="14776133" cy="7128392"/>
          </a:xfrm>
          <a:prstGeom prst="rect">
            <a:avLst/>
          </a:prstGeom>
        </p:spPr>
        <p:txBody>
          <a:bodyPr vert="horz" lIns="155530" tIns="77765" rIns="155530" bIns="7776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0896" y="10011252"/>
            <a:ext cx="3830849" cy="575072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9458" y="10011252"/>
            <a:ext cx="5199010" cy="575072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66180" y="10011252"/>
            <a:ext cx="3830849" cy="575072"/>
          </a:xfrm>
          <a:prstGeom prst="rect">
            <a:avLst/>
          </a:prstGeom>
        </p:spPr>
        <p:txBody>
          <a:bodyPr vert="horz" lIns="155530" tIns="77765" rIns="155530" bIns="7776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55303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3239" indent="-583239" algn="l" defTabSz="1555303" rtl="0" eaLnBrk="1" latinLnBrk="0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63684" indent="-486032" algn="l" defTabSz="1555303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4129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21780" indent="-388826" algn="l" defTabSz="155530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99432" indent="-388826" algn="l" defTabSz="1555303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7083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54735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32386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10038" indent="-388826" algn="l" defTabSz="155530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77651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55303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32954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10606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8257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65909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43560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21212" algn="l" defTabSz="1555303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60290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264384"/>
              </p:ext>
            </p:extLst>
          </p:nvPr>
        </p:nvGraphicFramePr>
        <p:xfrm>
          <a:off x="1656234" y="3096419"/>
          <a:ext cx="12529392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31958" y="1656259"/>
            <a:ext cx="13897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 smtClean="0">
                <a:solidFill>
                  <a:srgbClr val="C00000"/>
                </a:solidFill>
              </a:rPr>
              <a:t>КОЛИЧЕСТВО СУБЪЕКТОВ МСП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ЕДИНИЦ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05306" y="2588556"/>
            <a:ext cx="3356303" cy="569387"/>
          </a:xfrm>
          <a:prstGeom prst="rect">
            <a:avLst/>
          </a:prstGeom>
          <a:solidFill>
            <a:srgbClr val="C75B45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ПРИРОСТ: 3666 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8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63793157"/>
              </p:ext>
            </p:extLst>
          </p:nvPr>
        </p:nvGraphicFramePr>
        <p:xfrm>
          <a:off x="864146" y="2887946"/>
          <a:ext cx="14545616" cy="654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4180" y="1872282"/>
            <a:ext cx="1476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62226"/>
                </a:solidFill>
              </a:rPr>
              <a:t>ОТРАСЛЕВАЯ СТРУКТУРА СУБЪЕКТОВ МСП</a:t>
            </a:r>
            <a:endParaRPr lang="ru-RU" sz="4800" dirty="0">
              <a:solidFill>
                <a:srgbClr val="C62226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50584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5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40057"/>
              </p:ext>
            </p:extLst>
          </p:nvPr>
        </p:nvGraphicFramePr>
        <p:xfrm>
          <a:off x="360090" y="1618265"/>
          <a:ext cx="13465497" cy="8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462689" y="360115"/>
            <a:ext cx="13955236" cy="15122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5735" y="1688710"/>
            <a:ext cx="1389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62226"/>
                </a:solidFill>
              </a:rPr>
              <a:t>ОТРАСЛЕВАЯ СТРУКТУРА СУБЪЕКТОВ МСП</a:t>
            </a:r>
            <a:endParaRPr lang="ru-RU" sz="4800" dirty="0">
              <a:solidFill>
                <a:srgbClr val="C6222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3589" y="3600475"/>
            <a:ext cx="7759710" cy="2840360"/>
          </a:xfrm>
          <a:prstGeom prst="rect">
            <a:avLst/>
          </a:prstGeom>
          <a:noFill/>
        </p:spPr>
        <p:txBody>
          <a:bodyPr wrap="square" lIns="130649" tIns="65325" rIns="130649" bIns="65325">
            <a:spAutoFit/>
          </a:bodyPr>
          <a:lstStyle/>
          <a:p>
            <a:pPr>
              <a:defRPr/>
            </a:pPr>
            <a:r>
              <a:rPr lang="ru-RU" sz="9600" dirty="0">
                <a:solidFill>
                  <a:srgbClr val="CC0000"/>
                </a:solidFill>
                <a:cs typeface="Arial" charset="0"/>
              </a:rPr>
              <a:t>5 </a:t>
            </a:r>
            <a:r>
              <a:rPr lang="ru-RU" sz="9600" dirty="0" smtClean="0">
                <a:solidFill>
                  <a:srgbClr val="CC0000"/>
                </a:solidFill>
                <a:cs typeface="Arial" charset="0"/>
              </a:rPr>
              <a:t>место </a:t>
            </a:r>
            <a:r>
              <a:rPr lang="ru-RU" sz="6000" dirty="0" smtClean="0">
                <a:solidFill>
                  <a:srgbClr val="CC0000"/>
                </a:solidFill>
                <a:cs typeface="Arial" charset="0"/>
              </a:rPr>
              <a:t>в области </a:t>
            </a:r>
          </a:p>
          <a:p>
            <a:pPr>
              <a:defRPr/>
            </a:pPr>
            <a:r>
              <a:rPr lang="ru-RU" sz="4000" dirty="0" smtClean="0">
                <a:cs typeface="Arial" charset="0"/>
              </a:rPr>
              <a:t>Показатель: «Количество </a:t>
            </a:r>
            <a:r>
              <a:rPr lang="ru-RU" sz="4000" dirty="0">
                <a:cs typeface="Arial" charset="0"/>
              </a:rPr>
              <a:t>вновь созданных </a:t>
            </a:r>
            <a:r>
              <a:rPr lang="ru-RU" sz="4000" dirty="0" smtClean="0">
                <a:cs typeface="Arial" charset="0"/>
              </a:rPr>
              <a:t>СМСП»</a:t>
            </a:r>
            <a:endParaRPr lang="ru-RU" sz="4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2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255901"/>
              </p:ext>
            </p:extLst>
          </p:nvPr>
        </p:nvGraphicFramePr>
        <p:xfrm>
          <a:off x="432098" y="3532071"/>
          <a:ext cx="8136954" cy="600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32298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2298" y="172826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ПОСТУПЕНИЕ НАЛОГОВ </a:t>
            </a:r>
            <a:r>
              <a:rPr lang="ru-RU" sz="3600" b="1" dirty="0"/>
              <a:t>ОТ </a:t>
            </a:r>
            <a:r>
              <a:rPr lang="ru-RU" sz="3600" b="1" dirty="0" smtClean="0"/>
              <a:t>СМСП В </a:t>
            </a:r>
            <a:r>
              <a:rPr lang="ru-RU" sz="3600" b="1" dirty="0"/>
              <a:t>Г</a:t>
            </a:r>
            <a:r>
              <a:rPr lang="ru-RU" sz="3600" b="1" dirty="0" smtClean="0"/>
              <a:t>ОРОДСКОЙ БЮДЖЕТ</a:t>
            </a:r>
            <a:endParaRPr lang="ru-RU" sz="36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600450" y="2952403"/>
            <a:ext cx="1489266" cy="2733904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vfpalamarchuk\Desktop\DSC033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7114" y="1878596"/>
            <a:ext cx="6055724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8774" y="4824611"/>
            <a:ext cx="4098925" cy="71596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104249" y="4897900"/>
            <a:ext cx="15841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МСП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http://подольск-администрация.рф/wp-content/uploads/2018/11/TSentr-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14" y="6048747"/>
            <a:ext cx="6055724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3913" y="9607411"/>
            <a:ext cx="4098925" cy="7159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58914" y="954989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Медицинский центр «Дочки-матери»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9716" y="5448174"/>
            <a:ext cx="169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47%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32298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3861" y="1656259"/>
            <a:ext cx="9887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62226"/>
                </a:solidFill>
              </a:rPr>
              <a:t>СРЕДНЕМЕСЯЧНАЯ ЗАРАБОТНАЯ ПЛАТА РАБОТНИКОВ МАЛЫХ ПРЕДПРИЯТИЙ, </a:t>
            </a:r>
            <a:r>
              <a:rPr lang="ru-RU" sz="3200" dirty="0" smtClean="0">
                <a:solidFill>
                  <a:srgbClr val="C62226"/>
                </a:solidFill>
              </a:rPr>
              <a:t>РУБЛЕЙ</a:t>
            </a:r>
            <a:endParaRPr lang="ru-RU" sz="3200" dirty="0">
              <a:solidFill>
                <a:srgbClr val="C62226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931286"/>
              </p:ext>
            </p:extLst>
          </p:nvPr>
        </p:nvGraphicFramePr>
        <p:xfrm>
          <a:off x="2361242" y="3873922"/>
          <a:ext cx="11070976" cy="6401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99878"/>
              </p:ext>
            </p:extLst>
          </p:nvPr>
        </p:nvGraphicFramePr>
        <p:xfrm>
          <a:off x="12265487" y="3301849"/>
          <a:ext cx="1224225" cy="670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22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%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3473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108,7</a:t>
                      </a:r>
                      <a:endParaRPr lang="ru-RU" sz="2800" b="1" dirty="0"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113,0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106,8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102,7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4517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102,7</a:t>
                      </a:r>
                      <a:endParaRPr lang="ru-RU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2498" y="297969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индекс роста к 2014 - 134,9%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9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8799"/>
              </p:ext>
            </p:extLst>
          </p:nvPr>
        </p:nvGraphicFramePr>
        <p:xfrm>
          <a:off x="1741187" y="3544194"/>
          <a:ext cx="12817424" cy="648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160290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1958" y="1656259"/>
            <a:ext cx="1205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 smtClean="0">
                <a:solidFill>
                  <a:srgbClr val="C00000"/>
                </a:solidFill>
              </a:rPr>
              <a:t>ФИНАНСОВАЯ ПОДДЕРЖКА СУБЪЕКТОВ МСП ЗА СЧЁТ </a:t>
            </a:r>
          </a:p>
          <a:p>
            <a:r>
              <a:rPr lang="ru-RU" altLang="ru-RU" sz="4000" dirty="0" smtClean="0">
                <a:solidFill>
                  <a:srgbClr val="C00000"/>
                </a:solidFill>
              </a:rPr>
              <a:t>СРЕДСТВ ОБЛАСТНОГО И ГОРОДСКОГО БЮДЖЕТОВ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79580" y="3098999"/>
            <a:ext cx="2376264" cy="576064"/>
          </a:xfrm>
          <a:prstGeom prst="rect">
            <a:avLst/>
          </a:prstGeom>
        </p:spPr>
        <p:txBody>
          <a:bodyPr>
            <a:noAutofit/>
          </a:bodyPr>
          <a:lstStyle>
            <a:lvl1pPr marL="583239" indent="-583239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63684" indent="-486032" algn="l" defTabSz="15553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44129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21780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9432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77083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54735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832386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10038" indent="-388826" algn="l" defTabSz="155530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МЛН.РУБ.</a:t>
            </a:r>
            <a:endParaRPr lang="ru-RU" sz="3200" baseline="30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1916" y="4248547"/>
            <a:ext cx="8899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25,4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72658" y="3961134"/>
            <a:ext cx="8899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28,3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04906" y="3544147"/>
            <a:ext cx="8899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31,4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009161" y="5397336"/>
            <a:ext cx="8899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17,5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169401" y="5945677"/>
            <a:ext cx="88998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12,1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021555" y="3157943"/>
            <a:ext cx="4075668" cy="569387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ВСЕГО: 114,7 МЛН.РУБ,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67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:\Мои документы\Мои документы\КОМИТЕТ\КОНКУРСЫ\КОНКУРСЫ 2013\КОНКУРСЫ (СУБСИДИИ)\ФОТО и ВИДЕО\ЗАО ВМС-Принт\Печатная машина CD102-5 договор 288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52" y="1872283"/>
            <a:ext cx="6147417" cy="40324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375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55" y="6055105"/>
            <a:ext cx="6159050" cy="4021973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160290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770" y="2263903"/>
            <a:ext cx="9634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 2014 -2018 ГОДАХ ОКАЗАНА ПОДДЕРЖКА ИЗ РЕГИОНАЛЬНОГО И МУНИЦИПАЛЬНОГО БЮДЖЕТОВ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314" y="9233530"/>
            <a:ext cx="4098925" cy="715963"/>
          </a:xfrm>
          <a:prstGeom prst="rect">
            <a:avLst/>
          </a:prstGeom>
          <a:noFill/>
        </p:spPr>
      </p:pic>
      <p:pic>
        <p:nvPicPr>
          <p:cNvPr id="7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0461" y="5115311"/>
            <a:ext cx="4098925" cy="7159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348403" y="7454316"/>
            <a:ext cx="3397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ЦМИТ в Подольске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5418" y="3765133"/>
            <a:ext cx="5702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solidFill>
                  <a:srgbClr val="0070C0"/>
                </a:solidFill>
              </a:rPr>
              <a:t>74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предпринимателям _______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41211" y="6582995"/>
            <a:ext cx="56743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114,7</a:t>
            </a:r>
            <a:endParaRPr lang="ru-RU" sz="16000" dirty="0" smtClean="0">
              <a:solidFill>
                <a:srgbClr val="FF0000"/>
              </a:solidFill>
            </a:endParaRPr>
          </a:p>
          <a:p>
            <a:r>
              <a:rPr lang="ru-RU" sz="4800" dirty="0" smtClean="0">
                <a:solidFill>
                  <a:srgbClr val="FF0000"/>
                </a:solidFill>
              </a:rPr>
              <a:t>млн. рублей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28807" y="5188598"/>
            <a:ext cx="309103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АО «</a:t>
            </a:r>
            <a:r>
              <a:rPr lang="ru-RU" dirty="0" smtClean="0">
                <a:solidFill>
                  <a:schemeClr val="bg1"/>
                </a:solidFill>
              </a:rPr>
              <a:t>ВМС-</a:t>
            </a:r>
            <a:r>
              <a:rPr lang="ru-RU" dirty="0" err="1" smtClean="0">
                <a:solidFill>
                  <a:schemeClr val="bg1"/>
                </a:solidFill>
              </a:rPr>
              <a:t>Принт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2253" y="9306817"/>
            <a:ext cx="24933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ИП </a:t>
            </a:r>
            <a:r>
              <a:rPr lang="ru-RU" dirty="0" err="1" smtClean="0">
                <a:solidFill>
                  <a:schemeClr val="bg1"/>
                </a:solidFill>
              </a:rPr>
              <a:t>Ковнин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27362" y="5753987"/>
            <a:ext cx="4439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на сумму более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60290" y="288107"/>
            <a:ext cx="13955236" cy="115220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555303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latin typeface="+mn-lt"/>
              </a:rPr>
              <a:t>МАЛОЕ И СРЕДНЕЕ ПРЕДПРИНИМАТЕЛЬСТВО</a:t>
            </a:r>
            <a:endParaRPr lang="ru-R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305" y="1728267"/>
            <a:ext cx="12313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ОТКРЫТИЕ ЦЕНТРА </a:t>
            </a:r>
            <a:r>
              <a:rPr lang="ru-RU" sz="4800" dirty="0">
                <a:solidFill>
                  <a:srgbClr val="FF0000"/>
                </a:solidFill>
              </a:rPr>
              <a:t>МОЛОДЁЖНОГО ИННОВАЦИОННОГО </a:t>
            </a:r>
            <a:r>
              <a:rPr lang="ru-RU" sz="4800" dirty="0" smtClean="0">
                <a:solidFill>
                  <a:srgbClr val="FF0000"/>
                </a:solidFill>
              </a:rPr>
              <a:t>ТВОРЧЕСТВА В 2018 году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C:\Users\vfpalamarchuk\Desktop\2018 Реализация мер поддержки\Новая папка\max_g480_c12_r16x9_pd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26" y="3600475"/>
            <a:ext cx="6984776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:\ПРЕДПРИНИМАТЕЛЬСТВО\СТРУКТУРЫ  ПОДДЕРЖКИ\ЦМИТ ОБРАZ в Подольске\фото Робот\ФОТО ЦМИТ\2018.11.30 открытие образ -38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3600475"/>
            <a:ext cx="7237363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6020" y="7300270"/>
            <a:ext cx="4098925" cy="715963"/>
          </a:xfrm>
          <a:prstGeom prst="rect">
            <a:avLst/>
          </a:prstGeom>
          <a:noFill/>
        </p:spPr>
      </p:pic>
      <p:pic>
        <p:nvPicPr>
          <p:cNvPr id="7" name="Picture 2" descr="C:\Users\Павлов Павел\Desktop\АКТИВ ШАБЛОН\плаш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84138" y="7345313"/>
            <a:ext cx="4098925" cy="71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69301" y="7465745"/>
            <a:ext cx="3397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ЦМИТ в Подольске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48403" y="7454316"/>
            <a:ext cx="3397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ЦМИТ в Подольске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20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176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Павлов Павел</dc:creator>
  <cp:lastModifiedBy>Паламарчук Виктория Филипповна</cp:lastModifiedBy>
  <cp:revision>69</cp:revision>
  <dcterms:created xsi:type="dcterms:W3CDTF">2019-02-06T11:53:10Z</dcterms:created>
  <dcterms:modified xsi:type="dcterms:W3CDTF">2019-04-01T09:28:21Z</dcterms:modified>
</cp:coreProperties>
</file>