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83" r:id="rId3"/>
    <p:sldId id="298" r:id="rId4"/>
    <p:sldId id="297" r:id="rId5"/>
    <p:sldId id="295" r:id="rId6"/>
    <p:sldId id="293" r:id="rId7"/>
    <p:sldId id="299" r:id="rId8"/>
  </p:sldIdLst>
  <p:sldSz cx="16417925" cy="10801350"/>
  <p:notesSz cx="6761163" cy="9942513"/>
  <p:defaultTextStyle>
    <a:defPPr>
      <a:defRPr lang="ru-RU"/>
    </a:defPPr>
    <a:lvl1pPr algn="l" defTabSz="1554163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76288" indent="-319088" algn="l" defTabSz="1554163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554163" indent="-639763" algn="l" defTabSz="1554163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332038" indent="-960438" algn="l" defTabSz="1554163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109913" indent="-1281113" algn="l" defTabSz="1554163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47F"/>
    <a:srgbClr val="3E6CA4"/>
    <a:srgbClr val="345A88"/>
    <a:srgbClr val="EDF3F9"/>
    <a:srgbClr val="E2ECF6"/>
    <a:srgbClr val="F6F9FC"/>
    <a:srgbClr val="8CADD4"/>
    <a:srgbClr val="82A5D0"/>
    <a:srgbClr val="6691C6"/>
    <a:srgbClr val="61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7" autoAdjust="0"/>
  </p:normalViewPr>
  <p:slideViewPr>
    <p:cSldViewPr>
      <p:cViewPr varScale="1">
        <p:scale>
          <a:sx n="75" d="100"/>
          <a:sy n="75" d="100"/>
        </p:scale>
        <p:origin x="-114" y="-264"/>
      </p:cViewPr>
      <p:guideLst>
        <p:guide orient="horz" pos="3402"/>
        <p:guide pos="5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количество субъектов МСП, ед.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Лист1!$B$46:$E$46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Лист1!$B$47:$E$47</c:f>
              <c:numCache>
                <c:formatCode>#,##0</c:formatCode>
                <c:ptCount val="4"/>
                <c:pt idx="0">
                  <c:v>13495</c:v>
                </c:pt>
                <c:pt idx="1">
                  <c:v>14655</c:v>
                </c:pt>
                <c:pt idx="2">
                  <c:v>15540</c:v>
                </c:pt>
                <c:pt idx="3">
                  <c:v>16469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7191168"/>
        <c:axId val="33819456"/>
      </c:barChart>
      <c:catAx>
        <c:axId val="371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19456"/>
        <c:crosses val="autoZero"/>
        <c:auto val="1"/>
        <c:lblAlgn val="ctr"/>
        <c:lblOffset val="100"/>
        <c:noMultiLvlLbl val="0"/>
      </c:catAx>
      <c:valAx>
        <c:axId val="338194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719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по численности занятых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'2019 численность по отраслям'!$B$4:$B$11</c:f>
              <c:strCache>
                <c:ptCount val="8"/>
                <c:pt idx="0">
                  <c:v>научные исследования и разработки</c:v>
                </c:pt>
                <c:pt idx="1">
                  <c:v>сопутствующие дополнительные услуги</c:v>
                </c:pt>
                <c:pt idx="2">
                  <c:v>операции с недвижимым имуществом</c:v>
                </c:pt>
                <c:pt idx="3">
                  <c:v>транспорт </c:v>
                </c:pt>
                <c:pt idx="4">
                  <c:v>строительство</c:v>
                </c:pt>
                <c:pt idx="5">
                  <c:v>прочее</c:v>
                </c:pt>
                <c:pt idx="6">
                  <c:v>обрабатывающие производства</c:v>
                </c:pt>
                <c:pt idx="7">
                  <c:v>оптово-розничная торговля</c:v>
                </c:pt>
              </c:strCache>
            </c:strRef>
          </c:cat>
          <c:val>
            <c:numRef>
              <c:f>'2019 численность по отраслям'!$C$4:$C$11</c:f>
              <c:numCache>
                <c:formatCode>0%</c:formatCode>
                <c:ptCount val="8"/>
                <c:pt idx="0">
                  <c:v>5.1999999999999998E-2</c:v>
                </c:pt>
                <c:pt idx="1">
                  <c:v>6.2000000000000006E-2</c:v>
                </c:pt>
                <c:pt idx="2">
                  <c:v>7.3000000000000009E-2</c:v>
                </c:pt>
                <c:pt idx="3">
                  <c:v>7.5000000000000011E-2</c:v>
                </c:pt>
                <c:pt idx="4">
                  <c:v>9.9000000000000019E-2</c:v>
                </c:pt>
                <c:pt idx="5">
                  <c:v>0.11</c:v>
                </c:pt>
                <c:pt idx="6">
                  <c:v>0.25900000000000001</c:v>
                </c:pt>
                <c:pt idx="7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95641088"/>
        <c:axId val="69710912"/>
      </c:barChart>
      <c:catAx>
        <c:axId val="95641088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69710912"/>
        <c:crosses val="autoZero"/>
        <c:auto val="1"/>
        <c:lblAlgn val="ctr"/>
        <c:lblOffset val="100"/>
        <c:noMultiLvlLbl val="0"/>
      </c:catAx>
      <c:valAx>
        <c:axId val="697109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641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52355369290845"/>
          <c:y val="4.5352416982908345E-2"/>
          <c:w val="0.57669742077867081"/>
          <c:h val="0.60507385144340708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/>
          </c:dPt>
          <c:dPt>
            <c:idx val="1"/>
            <c:bubble3D val="0"/>
            <c:spPr/>
          </c:dPt>
          <c:dPt>
            <c:idx val="2"/>
            <c:bubble3D val="0"/>
            <c:spPr/>
          </c:dPt>
          <c:dPt>
            <c:idx val="3"/>
            <c:bubble3D val="0"/>
            <c:spPr/>
          </c:dPt>
          <c:dPt>
            <c:idx val="4"/>
            <c:bubble3D val="0"/>
            <c:spPr/>
          </c:dPt>
          <c:dPt>
            <c:idx val="5"/>
            <c:bubble3D val="0"/>
            <c:spPr/>
          </c:dPt>
          <c:dPt>
            <c:idx val="6"/>
            <c:bubble3D val="0"/>
            <c:spPr/>
          </c:dPt>
          <c:dPt>
            <c:idx val="7"/>
            <c:bubble3D val="0"/>
            <c:spPr/>
          </c:dPt>
          <c:dLbls>
            <c:dLbl>
              <c:idx val="6"/>
              <c:layout>
                <c:manualLayout>
                  <c:x val="8.8252272887709884E-2"/>
                  <c:y val="-5.754326692333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'[Городской округ Подольск _10.01.2020.xlsx]ТАБЛИЦА 2'!$B$57:$B$64</c:f>
              <c:strCache>
                <c:ptCount val="8"/>
                <c:pt idx="0">
                  <c:v>профессиональная, научная, техническая, 8%</c:v>
                </c:pt>
                <c:pt idx="1">
                  <c:v>прочее, 12%</c:v>
                </c:pt>
                <c:pt idx="2">
                  <c:v>строительство, 12%</c:v>
                </c:pt>
                <c:pt idx="3">
                  <c:v>транспорт 7%</c:v>
                </c:pt>
                <c:pt idx="4">
                  <c:v>операции с недвижимым имуществом, 11%</c:v>
                </c:pt>
                <c:pt idx="5">
                  <c:v>обрабатывающие производства, 13%</c:v>
                </c:pt>
                <c:pt idx="6">
                  <c:v>сопутствующие дополнительные услуги, 5%</c:v>
                </c:pt>
                <c:pt idx="7">
                  <c:v>оптово-розничная торговля, 33%</c:v>
                </c:pt>
              </c:strCache>
            </c:strRef>
          </c:cat>
          <c:val>
            <c:numRef>
              <c:f>'[Городской округ Подольск _10.01.2020.xlsx]ТАБЛИЦА 2'!$C$57:$C$64</c:f>
              <c:numCache>
                <c:formatCode>0%</c:formatCode>
                <c:ptCount val="8"/>
                <c:pt idx="0">
                  <c:v>7.5000000000000011E-2</c:v>
                </c:pt>
                <c:pt idx="1">
                  <c:v>0.12200000000000001</c:v>
                </c:pt>
                <c:pt idx="2">
                  <c:v>0.12200000000000001</c:v>
                </c:pt>
                <c:pt idx="3">
                  <c:v>7.0000000000000021E-2</c:v>
                </c:pt>
                <c:pt idx="4">
                  <c:v>0.10900000000000001</c:v>
                </c:pt>
                <c:pt idx="5">
                  <c:v>0.127</c:v>
                </c:pt>
                <c:pt idx="6">
                  <c:v>4.5999999999999999E-2</c:v>
                </c:pt>
                <c:pt idx="7">
                  <c:v>0.32900000000000007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0072533633536571E-2"/>
          <c:y val="0.6972001972350178"/>
          <c:w val="0.93941489174884041"/>
          <c:h val="0.30279980276498231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Налоговые доходы всего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'2019'!$B$53:$E$53</c:f>
              <c:numCache>
                <c:formatCode>#,##0</c:formatCode>
                <c:ptCount val="4"/>
                <c:pt idx="0">
                  <c:v>3698</c:v>
                </c:pt>
                <c:pt idx="1">
                  <c:v>4091</c:v>
                </c:pt>
                <c:pt idx="2" formatCode="General">
                  <c:v>4341</c:v>
                </c:pt>
                <c:pt idx="3" formatCode="General">
                  <c:v>5066</c:v>
                </c:pt>
              </c:numCache>
            </c:numRef>
          </c:val>
        </c:ser>
        <c:ser>
          <c:idx val="1"/>
          <c:order val="1"/>
          <c:tx>
            <c:v>Налоговые поступления от СМСП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'2019'!$B$54:$E$54</c:f>
              <c:numCache>
                <c:formatCode>#,##0</c:formatCode>
                <c:ptCount val="4"/>
                <c:pt idx="0">
                  <c:v>1639</c:v>
                </c:pt>
                <c:pt idx="1">
                  <c:v>1822</c:v>
                </c:pt>
                <c:pt idx="2" formatCode="General">
                  <c:v>2040</c:v>
                </c:pt>
                <c:pt idx="3" formatCode="General">
                  <c:v>2392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04192"/>
        <c:axId val="78419008"/>
      </c:barChart>
      <c:catAx>
        <c:axId val="1401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419008"/>
        <c:crosses val="autoZero"/>
        <c:auto val="1"/>
        <c:lblAlgn val="ctr"/>
        <c:lblOffset val="100"/>
        <c:noMultiLvlLbl val="0"/>
      </c:catAx>
      <c:valAx>
        <c:axId val="78419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0104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 smtClean="0"/>
                      <a:t>47,2</a:t>
                    </a:r>
                    <a:r>
                      <a:rPr lang="ru-RU" sz="3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'2019'!$D$48:$D$49</c:f>
              <c:numCache>
                <c:formatCode>General</c:formatCode>
                <c:ptCount val="2"/>
                <c:pt idx="0">
                  <c:v>47.2</c:v>
                </c:pt>
                <c:pt idx="1">
                  <c:v>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1466107555663"/>
          <c:y val="1.3923891497435965E-2"/>
          <c:w val="0.8779550980123656"/>
          <c:h val="0.948945731176068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Лист2!$A$29</c:f>
              <c:strCache>
                <c:ptCount val="1"/>
                <c:pt idx="0">
                  <c:v>Среднемесячная заработная плата работников малых предприятий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2800">
                    <a:latin typeface="Century Gothic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Лист2!$B$29:$E$29</c:f>
              <c:numCache>
                <c:formatCode>#,##0</c:formatCode>
                <c:ptCount val="4"/>
                <c:pt idx="0">
                  <c:v>28980</c:v>
                </c:pt>
                <c:pt idx="1">
                  <c:v>33551</c:v>
                </c:pt>
                <c:pt idx="2">
                  <c:v>35610</c:v>
                </c:pt>
                <c:pt idx="3">
                  <c:v>38077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40106240"/>
        <c:axId val="78417856"/>
      </c:barChart>
      <c:catAx>
        <c:axId val="14010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entury Gothic" pitchFamily="34" charset="0"/>
              </a:defRPr>
            </a:pPr>
            <a:endParaRPr lang="ru-RU"/>
          </a:p>
        </c:txPr>
        <c:crossAx val="78417856"/>
        <c:crosses val="autoZero"/>
        <c:auto val="1"/>
        <c:lblAlgn val="ctr"/>
        <c:lblOffset val="100"/>
        <c:noMultiLvlLbl val="0"/>
      </c:catAx>
      <c:valAx>
        <c:axId val="784178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0106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47F7A-2980-407D-9B12-2AE7DCB269F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98323-2944-4FC0-A50C-7EC8D2293E33}">
      <dgm:prSet phldrT="[Текст]" custT="1"/>
      <dgm:spPr/>
      <dgm:t>
        <a:bodyPr/>
        <a:lstStyle/>
        <a:p>
          <a:r>
            <a:rPr lang="ru-RU" sz="1400" dirty="0" smtClean="0"/>
            <a:t>Администрация Городского округа Подольск</a:t>
          </a:r>
          <a:endParaRPr lang="ru-RU" sz="1400" dirty="0"/>
        </a:p>
      </dgm:t>
    </dgm:pt>
    <dgm:pt modelId="{79945696-4300-4A58-9AD1-4DB5509961C9}" type="sibTrans" cxnId="{C7CF0CCA-7FAF-4EB0-8EE8-0E61C728D186}">
      <dgm:prSet/>
      <dgm:spPr/>
      <dgm:t>
        <a:bodyPr/>
        <a:lstStyle/>
        <a:p>
          <a:endParaRPr lang="ru-RU" sz="1400"/>
        </a:p>
      </dgm:t>
    </dgm:pt>
    <dgm:pt modelId="{8B95A8D8-48BB-465D-BB8D-3F7F93EB3BBC}" type="parTrans" cxnId="{C7CF0CCA-7FAF-4EB0-8EE8-0E61C728D186}">
      <dgm:prSet/>
      <dgm:spPr/>
      <dgm:t>
        <a:bodyPr/>
        <a:lstStyle/>
        <a:p>
          <a:endParaRPr lang="ru-RU" sz="1400"/>
        </a:p>
      </dgm:t>
    </dgm:pt>
    <dgm:pt modelId="{C0E022CB-DBA9-42CF-A6B3-5ECB4501A5B9}">
      <dgm:prSet phldrT="[Текст]" custT="1"/>
      <dgm:spPr/>
      <dgm:t>
        <a:bodyPr/>
        <a:lstStyle/>
        <a:p>
          <a:r>
            <a:rPr lang="ru-RU" sz="1400" dirty="0" smtClean="0"/>
            <a:t>Представитель Уполномоченного по защите прав предпринимателей</a:t>
          </a:r>
          <a:endParaRPr lang="ru-RU" sz="1400" dirty="0"/>
        </a:p>
      </dgm:t>
    </dgm:pt>
    <dgm:pt modelId="{DA618C19-3C43-4B27-A8DC-27AF4310DE93}" type="parTrans" cxnId="{949E73A0-0272-4226-88DB-07B0D12B6848}">
      <dgm:prSet/>
      <dgm:spPr/>
      <dgm:t>
        <a:bodyPr/>
        <a:lstStyle/>
        <a:p>
          <a:endParaRPr lang="ru-RU"/>
        </a:p>
      </dgm:t>
    </dgm:pt>
    <dgm:pt modelId="{220AECA7-927A-4507-ACD6-C0A360408228}" type="sibTrans" cxnId="{949E73A0-0272-4226-88DB-07B0D12B6848}">
      <dgm:prSet/>
      <dgm:spPr/>
      <dgm:t>
        <a:bodyPr/>
        <a:lstStyle/>
        <a:p>
          <a:endParaRPr lang="ru-RU"/>
        </a:p>
      </dgm:t>
    </dgm:pt>
    <dgm:pt modelId="{65ED714E-06F9-4B8C-9E2F-6F788F30FBDD}">
      <dgm:prSet phldrT="[Текст]" custT="1"/>
      <dgm:spPr/>
      <dgm:t>
        <a:bodyPr/>
        <a:lstStyle/>
        <a:p>
          <a:r>
            <a:rPr lang="ru-RU" sz="1400" dirty="0" smtClean="0"/>
            <a:t>Подольская ТПП</a:t>
          </a:r>
          <a:endParaRPr lang="ru-RU" sz="1400" dirty="0"/>
        </a:p>
      </dgm:t>
    </dgm:pt>
    <dgm:pt modelId="{FBDB7605-455A-435E-8596-E90BBC4471DE}" type="parTrans" cxnId="{69BDE44F-7D13-444D-AC9D-73DD6DE95625}">
      <dgm:prSet/>
      <dgm:spPr/>
      <dgm:t>
        <a:bodyPr/>
        <a:lstStyle/>
        <a:p>
          <a:endParaRPr lang="ru-RU"/>
        </a:p>
      </dgm:t>
    </dgm:pt>
    <dgm:pt modelId="{A6F996A6-16C0-4243-9E6E-7069C2AB28BA}" type="sibTrans" cxnId="{69BDE44F-7D13-444D-AC9D-73DD6DE95625}">
      <dgm:prSet/>
      <dgm:spPr/>
      <dgm:t>
        <a:bodyPr/>
        <a:lstStyle/>
        <a:p>
          <a:endParaRPr lang="ru-RU"/>
        </a:p>
      </dgm:t>
    </dgm:pt>
    <dgm:pt modelId="{ABC1DFA5-AEBF-4FEC-8999-B5AEB3D03272}">
      <dgm:prSet phldrT="[Текст]" custT="1"/>
      <dgm:spPr/>
      <dgm:t>
        <a:bodyPr/>
        <a:lstStyle/>
        <a:p>
          <a:r>
            <a:rPr lang="ru-RU" sz="1400" dirty="0" smtClean="0"/>
            <a:t>ЦГМУ «Мои документы»</a:t>
          </a:r>
          <a:endParaRPr lang="ru-RU" sz="1400" dirty="0"/>
        </a:p>
      </dgm:t>
    </dgm:pt>
    <dgm:pt modelId="{75F09CE8-A973-438D-AA58-2481737DE42C}" type="parTrans" cxnId="{8A078BD5-722E-471B-8E10-0E38EBB8EA29}">
      <dgm:prSet/>
      <dgm:spPr/>
      <dgm:t>
        <a:bodyPr/>
        <a:lstStyle/>
        <a:p>
          <a:endParaRPr lang="ru-RU"/>
        </a:p>
      </dgm:t>
    </dgm:pt>
    <dgm:pt modelId="{216153BB-E89B-4032-9518-5C960F1E7F2B}" type="sibTrans" cxnId="{8A078BD5-722E-471B-8E10-0E38EBB8EA29}">
      <dgm:prSet/>
      <dgm:spPr/>
      <dgm:t>
        <a:bodyPr/>
        <a:lstStyle/>
        <a:p>
          <a:endParaRPr lang="ru-RU"/>
        </a:p>
      </dgm:t>
    </dgm:pt>
    <dgm:pt modelId="{0B35183D-0F68-4E42-BF3A-69268B64E2C3}">
      <dgm:prSet phldrT="[Текст]" custT="1"/>
      <dgm:spPr/>
      <dgm:t>
        <a:bodyPr/>
        <a:lstStyle/>
        <a:p>
          <a:r>
            <a:rPr lang="ru-RU" sz="1400" dirty="0" smtClean="0"/>
            <a:t>Подольский СПП</a:t>
          </a:r>
          <a:endParaRPr lang="ru-RU" sz="1400" dirty="0"/>
        </a:p>
      </dgm:t>
    </dgm:pt>
    <dgm:pt modelId="{52634D6F-4C3C-400D-8181-92EBCCD1094C}" type="parTrans" cxnId="{C98688A4-8142-4351-8138-F3C3864ACC04}">
      <dgm:prSet/>
      <dgm:spPr/>
      <dgm:t>
        <a:bodyPr/>
        <a:lstStyle/>
        <a:p>
          <a:endParaRPr lang="ru-RU"/>
        </a:p>
      </dgm:t>
    </dgm:pt>
    <dgm:pt modelId="{E29908DB-D653-4846-89DD-66A5A1954B62}" type="sibTrans" cxnId="{C98688A4-8142-4351-8138-F3C3864ACC04}">
      <dgm:prSet/>
      <dgm:spPr/>
      <dgm:t>
        <a:bodyPr/>
        <a:lstStyle/>
        <a:p>
          <a:endParaRPr lang="ru-RU"/>
        </a:p>
      </dgm:t>
    </dgm:pt>
    <dgm:pt modelId="{69EFE7CF-C319-453C-8540-C0684E022A4C}">
      <dgm:prSet phldrT="[Текст]" custT="1"/>
      <dgm:spPr/>
      <dgm:t>
        <a:bodyPr/>
        <a:lstStyle/>
        <a:p>
          <a:r>
            <a:rPr lang="ru-RU" sz="1400" dirty="0" smtClean="0"/>
            <a:t>Координационный Совет по развитию МСП</a:t>
          </a:r>
          <a:endParaRPr lang="ru-RU" sz="1400" dirty="0"/>
        </a:p>
      </dgm:t>
    </dgm:pt>
    <dgm:pt modelId="{6B344DF9-ADFF-43C1-B5D5-4E734EBD4E2D}" type="parTrans" cxnId="{E2C81EA9-F082-41E2-A139-62FA23345E04}">
      <dgm:prSet/>
      <dgm:spPr/>
      <dgm:t>
        <a:bodyPr/>
        <a:lstStyle/>
        <a:p>
          <a:endParaRPr lang="ru-RU"/>
        </a:p>
      </dgm:t>
    </dgm:pt>
    <dgm:pt modelId="{DD1FE808-34BE-4D97-8EE3-CD93CAA45498}" type="sibTrans" cxnId="{E2C81EA9-F082-41E2-A139-62FA23345E04}">
      <dgm:prSet/>
      <dgm:spPr/>
      <dgm:t>
        <a:bodyPr/>
        <a:lstStyle/>
        <a:p>
          <a:endParaRPr lang="ru-RU"/>
        </a:p>
      </dgm:t>
    </dgm:pt>
    <dgm:pt modelId="{09B86C07-DFB6-40EE-BC0A-48F770143923}">
      <dgm:prSet phldrT="[Текст]" custT="1"/>
      <dgm:spPr/>
      <dgm:t>
        <a:bodyPr/>
        <a:lstStyle/>
        <a:p>
          <a:r>
            <a:rPr lang="ru-RU" sz="1400" dirty="0" smtClean="0"/>
            <a:t>Инвестиционный Совет при Администрации                Г.о. Подольск</a:t>
          </a:r>
          <a:endParaRPr lang="ru-RU" sz="1400" dirty="0"/>
        </a:p>
      </dgm:t>
    </dgm:pt>
    <dgm:pt modelId="{15A83234-8811-49C7-ACF4-9C94E5BFE513}" type="parTrans" cxnId="{CE96815D-4904-4E61-8F2F-1D63D90FC406}">
      <dgm:prSet/>
      <dgm:spPr/>
      <dgm:t>
        <a:bodyPr/>
        <a:lstStyle/>
        <a:p>
          <a:endParaRPr lang="ru-RU"/>
        </a:p>
      </dgm:t>
    </dgm:pt>
    <dgm:pt modelId="{4E84074B-AC52-46FC-AED1-9DCFE2D22F95}" type="sibTrans" cxnId="{CE96815D-4904-4E61-8F2F-1D63D90FC406}">
      <dgm:prSet/>
      <dgm:spPr/>
      <dgm:t>
        <a:bodyPr/>
        <a:lstStyle/>
        <a:p>
          <a:endParaRPr lang="ru-RU"/>
        </a:p>
      </dgm:t>
    </dgm:pt>
    <dgm:pt modelId="{45532508-08C7-4CA5-A083-3DFC3F340F8E}">
      <dgm:prSet phldrT="[Текст]" custT="1"/>
      <dgm:spPr/>
      <dgm:t>
        <a:bodyPr/>
        <a:lstStyle/>
        <a:p>
          <a:r>
            <a:rPr lang="ru-RU" sz="1400" dirty="0" smtClean="0"/>
            <a:t>ЦМИТ«Образ»</a:t>
          </a:r>
          <a:endParaRPr lang="ru-RU" sz="1400" dirty="0"/>
        </a:p>
      </dgm:t>
    </dgm:pt>
    <dgm:pt modelId="{54AB58A6-EA6F-46B1-AF90-6740E8A2B9B9}" type="parTrans" cxnId="{9824F225-D7C3-451C-89D8-37E40FF0BE3D}">
      <dgm:prSet/>
      <dgm:spPr/>
      <dgm:t>
        <a:bodyPr/>
        <a:lstStyle/>
        <a:p>
          <a:endParaRPr lang="ru-RU"/>
        </a:p>
      </dgm:t>
    </dgm:pt>
    <dgm:pt modelId="{D53D5353-3BA5-434F-A868-C4673CB30115}" type="sibTrans" cxnId="{9824F225-D7C3-451C-89D8-37E40FF0BE3D}">
      <dgm:prSet/>
      <dgm:spPr/>
      <dgm:t>
        <a:bodyPr/>
        <a:lstStyle/>
        <a:p>
          <a:endParaRPr lang="ru-RU"/>
        </a:p>
      </dgm:t>
    </dgm:pt>
    <dgm:pt modelId="{D8413E33-C42C-4779-935A-7E4133A29440}" type="pres">
      <dgm:prSet presAssocID="{BBC47F7A-2980-407D-9B12-2AE7DCB269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DDB41-57D7-49D1-A4FD-4CDE415DA52D}" type="pres">
      <dgm:prSet presAssocID="{BBC47F7A-2980-407D-9B12-2AE7DCB269F3}" presName="cycle" presStyleCnt="0"/>
      <dgm:spPr/>
    </dgm:pt>
    <dgm:pt modelId="{D276DFA5-FED1-4CDB-95ED-33926E3D6D2C}" type="pres">
      <dgm:prSet presAssocID="{54098323-2944-4FC0-A50C-7EC8D2293E33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7C984-1D66-4BEA-B115-F5ACCFB0136C}" type="pres">
      <dgm:prSet presAssocID="{79945696-4300-4A58-9AD1-4DB5509961C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666E6CA-4D7C-4E47-97A2-9D291174E22B}" type="pres">
      <dgm:prSet presAssocID="{C0E022CB-DBA9-42CF-A6B3-5ECB4501A5B9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13D62-C859-4BC0-8AD0-A6D42C49C7F7}" type="pres">
      <dgm:prSet presAssocID="{65ED714E-06F9-4B8C-9E2F-6F788F30FBDD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33FD8-EEC4-43E0-9E2B-E4B593E82A6E}" type="pres">
      <dgm:prSet presAssocID="{ABC1DFA5-AEBF-4FEC-8999-B5AEB3D03272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B461B-1190-4A56-AC15-02ACD4780729}" type="pres">
      <dgm:prSet presAssocID="{0B35183D-0F68-4E42-BF3A-69268B64E2C3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5A06D-D486-4C85-9A20-2742E32A6364}" type="pres">
      <dgm:prSet presAssocID="{69EFE7CF-C319-453C-8540-C0684E022A4C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9819-F4F1-4131-9A9B-3478A3005F04}" type="pres">
      <dgm:prSet presAssocID="{09B86C07-DFB6-40EE-BC0A-48F770143923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BF726-6C56-4FAD-BF39-35C01F873E75}" type="pres">
      <dgm:prSet presAssocID="{45532508-08C7-4CA5-A083-3DFC3F340F8E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81EA9-F082-41E2-A139-62FA23345E04}" srcId="{BBC47F7A-2980-407D-9B12-2AE7DCB269F3}" destId="{69EFE7CF-C319-453C-8540-C0684E022A4C}" srcOrd="5" destOrd="0" parTransId="{6B344DF9-ADFF-43C1-B5D5-4E734EBD4E2D}" sibTransId="{DD1FE808-34BE-4D97-8EE3-CD93CAA45498}"/>
    <dgm:cxn modelId="{132688C6-356D-4717-82FC-C17F7BD2BDD2}" type="presOf" srcId="{65ED714E-06F9-4B8C-9E2F-6F788F30FBDD}" destId="{6F313D62-C859-4BC0-8AD0-A6D42C49C7F7}" srcOrd="0" destOrd="0" presId="urn:microsoft.com/office/officeart/2005/8/layout/cycle3"/>
    <dgm:cxn modelId="{69BDE44F-7D13-444D-AC9D-73DD6DE95625}" srcId="{BBC47F7A-2980-407D-9B12-2AE7DCB269F3}" destId="{65ED714E-06F9-4B8C-9E2F-6F788F30FBDD}" srcOrd="2" destOrd="0" parTransId="{FBDB7605-455A-435E-8596-E90BBC4471DE}" sibTransId="{A6F996A6-16C0-4243-9E6E-7069C2AB28BA}"/>
    <dgm:cxn modelId="{279C7413-832D-47DF-95FC-DD79283BA401}" type="presOf" srcId="{54098323-2944-4FC0-A50C-7EC8D2293E33}" destId="{D276DFA5-FED1-4CDB-95ED-33926E3D6D2C}" srcOrd="0" destOrd="0" presId="urn:microsoft.com/office/officeart/2005/8/layout/cycle3"/>
    <dgm:cxn modelId="{C7CF0CCA-7FAF-4EB0-8EE8-0E61C728D186}" srcId="{BBC47F7A-2980-407D-9B12-2AE7DCB269F3}" destId="{54098323-2944-4FC0-A50C-7EC8D2293E33}" srcOrd="0" destOrd="0" parTransId="{8B95A8D8-48BB-465D-BB8D-3F7F93EB3BBC}" sibTransId="{79945696-4300-4A58-9AD1-4DB5509961C9}"/>
    <dgm:cxn modelId="{8A078BD5-722E-471B-8E10-0E38EBB8EA29}" srcId="{BBC47F7A-2980-407D-9B12-2AE7DCB269F3}" destId="{ABC1DFA5-AEBF-4FEC-8999-B5AEB3D03272}" srcOrd="3" destOrd="0" parTransId="{75F09CE8-A973-438D-AA58-2481737DE42C}" sibTransId="{216153BB-E89B-4032-9518-5C960F1E7F2B}"/>
    <dgm:cxn modelId="{1141B52C-FD89-4290-9E59-DC676B361BA1}" type="presOf" srcId="{79945696-4300-4A58-9AD1-4DB5509961C9}" destId="{DCE7C984-1D66-4BEA-B115-F5ACCFB0136C}" srcOrd="0" destOrd="0" presId="urn:microsoft.com/office/officeart/2005/8/layout/cycle3"/>
    <dgm:cxn modelId="{949E73A0-0272-4226-88DB-07B0D12B6848}" srcId="{BBC47F7A-2980-407D-9B12-2AE7DCB269F3}" destId="{C0E022CB-DBA9-42CF-A6B3-5ECB4501A5B9}" srcOrd="1" destOrd="0" parTransId="{DA618C19-3C43-4B27-A8DC-27AF4310DE93}" sibTransId="{220AECA7-927A-4507-ACD6-C0A360408228}"/>
    <dgm:cxn modelId="{10D776AC-58EE-481E-AD66-4719BD350002}" type="presOf" srcId="{69EFE7CF-C319-453C-8540-C0684E022A4C}" destId="{64B5A06D-D486-4C85-9A20-2742E32A6364}" srcOrd="0" destOrd="0" presId="urn:microsoft.com/office/officeart/2005/8/layout/cycle3"/>
    <dgm:cxn modelId="{C98688A4-8142-4351-8138-F3C3864ACC04}" srcId="{BBC47F7A-2980-407D-9B12-2AE7DCB269F3}" destId="{0B35183D-0F68-4E42-BF3A-69268B64E2C3}" srcOrd="4" destOrd="0" parTransId="{52634D6F-4C3C-400D-8181-92EBCCD1094C}" sibTransId="{E29908DB-D653-4846-89DD-66A5A1954B62}"/>
    <dgm:cxn modelId="{F225F3ED-CA33-45A6-BB22-389D35C3565D}" type="presOf" srcId="{BBC47F7A-2980-407D-9B12-2AE7DCB269F3}" destId="{D8413E33-C42C-4779-935A-7E4133A29440}" srcOrd="0" destOrd="0" presId="urn:microsoft.com/office/officeart/2005/8/layout/cycle3"/>
    <dgm:cxn modelId="{9824F225-D7C3-451C-89D8-37E40FF0BE3D}" srcId="{BBC47F7A-2980-407D-9B12-2AE7DCB269F3}" destId="{45532508-08C7-4CA5-A083-3DFC3F340F8E}" srcOrd="7" destOrd="0" parTransId="{54AB58A6-EA6F-46B1-AF90-6740E8A2B9B9}" sibTransId="{D53D5353-3BA5-434F-A868-C4673CB30115}"/>
    <dgm:cxn modelId="{0D21E3F4-63AF-4596-BC0A-167B3F2EC3CC}" type="presOf" srcId="{ABC1DFA5-AEBF-4FEC-8999-B5AEB3D03272}" destId="{87533FD8-EEC4-43E0-9E2B-E4B593E82A6E}" srcOrd="0" destOrd="0" presId="urn:microsoft.com/office/officeart/2005/8/layout/cycle3"/>
    <dgm:cxn modelId="{649604C7-3D53-4015-A8C7-2A9B10098095}" type="presOf" srcId="{C0E022CB-DBA9-42CF-A6B3-5ECB4501A5B9}" destId="{C666E6CA-4D7C-4E47-97A2-9D291174E22B}" srcOrd="0" destOrd="0" presId="urn:microsoft.com/office/officeart/2005/8/layout/cycle3"/>
    <dgm:cxn modelId="{CE96815D-4904-4E61-8F2F-1D63D90FC406}" srcId="{BBC47F7A-2980-407D-9B12-2AE7DCB269F3}" destId="{09B86C07-DFB6-40EE-BC0A-48F770143923}" srcOrd="6" destOrd="0" parTransId="{15A83234-8811-49C7-ACF4-9C94E5BFE513}" sibTransId="{4E84074B-AC52-46FC-AED1-9DCFE2D22F95}"/>
    <dgm:cxn modelId="{68E044C2-3B0F-471B-B263-67938D149714}" type="presOf" srcId="{45532508-08C7-4CA5-A083-3DFC3F340F8E}" destId="{28CBF726-6C56-4FAD-BF39-35C01F873E75}" srcOrd="0" destOrd="0" presId="urn:microsoft.com/office/officeart/2005/8/layout/cycle3"/>
    <dgm:cxn modelId="{26719031-104E-4583-B4E6-8E65A1EC3513}" type="presOf" srcId="{0B35183D-0F68-4E42-BF3A-69268B64E2C3}" destId="{122B461B-1190-4A56-AC15-02ACD4780729}" srcOrd="0" destOrd="0" presId="urn:microsoft.com/office/officeart/2005/8/layout/cycle3"/>
    <dgm:cxn modelId="{4F0B9EA8-114B-4D38-9266-A3BDB8D5BB4F}" type="presOf" srcId="{09B86C07-DFB6-40EE-BC0A-48F770143923}" destId="{63999819-F4F1-4131-9A9B-3478A3005F04}" srcOrd="0" destOrd="0" presId="urn:microsoft.com/office/officeart/2005/8/layout/cycle3"/>
    <dgm:cxn modelId="{ABC9B762-D350-42E8-AC07-55D7FA1EFAF3}" type="presParOf" srcId="{D8413E33-C42C-4779-935A-7E4133A29440}" destId="{2A8DDB41-57D7-49D1-A4FD-4CDE415DA52D}" srcOrd="0" destOrd="0" presId="urn:microsoft.com/office/officeart/2005/8/layout/cycle3"/>
    <dgm:cxn modelId="{F60ABBA9-BBA0-4BBC-B768-FAAC91EE552F}" type="presParOf" srcId="{2A8DDB41-57D7-49D1-A4FD-4CDE415DA52D}" destId="{D276DFA5-FED1-4CDB-95ED-33926E3D6D2C}" srcOrd="0" destOrd="0" presId="urn:microsoft.com/office/officeart/2005/8/layout/cycle3"/>
    <dgm:cxn modelId="{3E6D5006-0317-4350-97F7-BBAAE60F5F0C}" type="presParOf" srcId="{2A8DDB41-57D7-49D1-A4FD-4CDE415DA52D}" destId="{DCE7C984-1D66-4BEA-B115-F5ACCFB0136C}" srcOrd="1" destOrd="0" presId="urn:microsoft.com/office/officeart/2005/8/layout/cycle3"/>
    <dgm:cxn modelId="{ADD6ED69-9494-4358-9322-10397551C449}" type="presParOf" srcId="{2A8DDB41-57D7-49D1-A4FD-4CDE415DA52D}" destId="{C666E6CA-4D7C-4E47-97A2-9D291174E22B}" srcOrd="2" destOrd="0" presId="urn:microsoft.com/office/officeart/2005/8/layout/cycle3"/>
    <dgm:cxn modelId="{DBD067F0-7CE3-4DFD-A1EB-BD63EBFAD538}" type="presParOf" srcId="{2A8DDB41-57D7-49D1-A4FD-4CDE415DA52D}" destId="{6F313D62-C859-4BC0-8AD0-A6D42C49C7F7}" srcOrd="3" destOrd="0" presId="urn:microsoft.com/office/officeart/2005/8/layout/cycle3"/>
    <dgm:cxn modelId="{C36A30A0-F70D-4DA0-A4FD-7B53F32CEC91}" type="presParOf" srcId="{2A8DDB41-57D7-49D1-A4FD-4CDE415DA52D}" destId="{87533FD8-EEC4-43E0-9E2B-E4B593E82A6E}" srcOrd="4" destOrd="0" presId="urn:microsoft.com/office/officeart/2005/8/layout/cycle3"/>
    <dgm:cxn modelId="{9F55C231-DC25-4DEA-B1E8-103DCBCAE28B}" type="presParOf" srcId="{2A8DDB41-57D7-49D1-A4FD-4CDE415DA52D}" destId="{122B461B-1190-4A56-AC15-02ACD4780729}" srcOrd="5" destOrd="0" presId="urn:microsoft.com/office/officeart/2005/8/layout/cycle3"/>
    <dgm:cxn modelId="{09270D04-49DD-4FF9-BD53-DB11DA624E93}" type="presParOf" srcId="{2A8DDB41-57D7-49D1-A4FD-4CDE415DA52D}" destId="{64B5A06D-D486-4C85-9A20-2742E32A6364}" srcOrd="6" destOrd="0" presId="urn:microsoft.com/office/officeart/2005/8/layout/cycle3"/>
    <dgm:cxn modelId="{8D92E251-F6D0-4C1D-A1E9-3F55E7E255E4}" type="presParOf" srcId="{2A8DDB41-57D7-49D1-A4FD-4CDE415DA52D}" destId="{63999819-F4F1-4131-9A9B-3478A3005F04}" srcOrd="7" destOrd="0" presId="urn:microsoft.com/office/officeart/2005/8/layout/cycle3"/>
    <dgm:cxn modelId="{B49CD348-466D-48A7-9678-7BDF9D54DDA9}" type="presParOf" srcId="{2A8DDB41-57D7-49D1-A4FD-4CDE415DA52D}" destId="{28CBF726-6C56-4FAD-BF39-35C01F873E7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7C984-1D66-4BEA-B115-F5ACCFB0136C}">
      <dsp:nvSpPr>
        <dsp:cNvPr id="0" name=""/>
        <dsp:cNvSpPr/>
      </dsp:nvSpPr>
      <dsp:spPr>
        <a:xfrm>
          <a:off x="1534385" y="-52976"/>
          <a:ext cx="6519190" cy="6519190"/>
        </a:xfrm>
        <a:prstGeom prst="circularArrow">
          <a:avLst>
            <a:gd name="adj1" fmla="val 5544"/>
            <a:gd name="adj2" fmla="val 330680"/>
            <a:gd name="adj3" fmla="val 14627458"/>
            <a:gd name="adj4" fmla="val 1688659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6DFA5-FED1-4CDB-95ED-33926E3D6D2C}">
      <dsp:nvSpPr>
        <dsp:cNvPr id="0" name=""/>
        <dsp:cNvSpPr/>
      </dsp:nvSpPr>
      <dsp:spPr>
        <a:xfrm>
          <a:off x="3859996" y="3398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 Подольск</a:t>
          </a:r>
          <a:endParaRPr lang="ru-RU" sz="1400" kern="1200" dirty="0"/>
        </a:p>
      </dsp:txBody>
      <dsp:txXfrm>
        <a:off x="3905589" y="48991"/>
        <a:ext cx="1776781" cy="842797"/>
      </dsp:txXfrm>
    </dsp:sp>
    <dsp:sp modelId="{C666E6CA-4D7C-4E47-97A2-9D291174E22B}">
      <dsp:nvSpPr>
        <dsp:cNvPr id="0" name=""/>
        <dsp:cNvSpPr/>
      </dsp:nvSpPr>
      <dsp:spPr>
        <a:xfrm>
          <a:off x="5825781" y="817653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Представитель Уполномоченного по защите прав предпринимателей</a:t>
          </a:r>
          <a:endParaRPr lang="ru-RU" sz="1400" kern="1200" dirty="0"/>
        </a:p>
      </dsp:txBody>
      <dsp:txXfrm>
        <a:off x="5871374" y="863246"/>
        <a:ext cx="1776781" cy="842797"/>
      </dsp:txXfrm>
    </dsp:sp>
    <dsp:sp modelId="{6F313D62-C859-4BC0-8AD0-A6D42C49C7F7}">
      <dsp:nvSpPr>
        <dsp:cNvPr id="0" name=""/>
        <dsp:cNvSpPr/>
      </dsp:nvSpPr>
      <dsp:spPr>
        <a:xfrm>
          <a:off x="6640035" y="2783437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Подольская ТПП</a:t>
          </a:r>
          <a:endParaRPr lang="ru-RU" sz="1400" kern="1200" dirty="0"/>
        </a:p>
      </dsp:txBody>
      <dsp:txXfrm>
        <a:off x="6685628" y="2829030"/>
        <a:ext cx="1776781" cy="842797"/>
      </dsp:txXfrm>
    </dsp:sp>
    <dsp:sp modelId="{87533FD8-EEC4-43E0-9E2B-E4B593E82A6E}">
      <dsp:nvSpPr>
        <dsp:cNvPr id="0" name=""/>
        <dsp:cNvSpPr/>
      </dsp:nvSpPr>
      <dsp:spPr>
        <a:xfrm>
          <a:off x="5825781" y="4749221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ЦГМУ «Мои документы»</a:t>
          </a:r>
          <a:endParaRPr lang="ru-RU" sz="1400" kern="1200" dirty="0"/>
        </a:p>
      </dsp:txBody>
      <dsp:txXfrm>
        <a:off x="5871374" y="4794814"/>
        <a:ext cx="1776781" cy="842797"/>
      </dsp:txXfrm>
    </dsp:sp>
    <dsp:sp modelId="{122B461B-1190-4A56-AC15-02ACD4780729}">
      <dsp:nvSpPr>
        <dsp:cNvPr id="0" name=""/>
        <dsp:cNvSpPr/>
      </dsp:nvSpPr>
      <dsp:spPr>
        <a:xfrm>
          <a:off x="3859996" y="5563475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Подольский СПП</a:t>
          </a:r>
          <a:endParaRPr lang="ru-RU" sz="1400" kern="1200" dirty="0"/>
        </a:p>
      </dsp:txBody>
      <dsp:txXfrm>
        <a:off x="3905589" y="5609068"/>
        <a:ext cx="1776781" cy="842797"/>
      </dsp:txXfrm>
    </dsp:sp>
    <dsp:sp modelId="{64B5A06D-D486-4C85-9A20-2742E32A6364}">
      <dsp:nvSpPr>
        <dsp:cNvPr id="0" name=""/>
        <dsp:cNvSpPr/>
      </dsp:nvSpPr>
      <dsp:spPr>
        <a:xfrm>
          <a:off x="1894212" y="4749221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Координационный Совет по развитию МСП</a:t>
          </a:r>
          <a:endParaRPr lang="ru-RU" sz="1400" kern="1200" dirty="0"/>
        </a:p>
      </dsp:txBody>
      <dsp:txXfrm>
        <a:off x="1939805" y="4794814"/>
        <a:ext cx="1776781" cy="842797"/>
      </dsp:txXfrm>
    </dsp:sp>
    <dsp:sp modelId="{63999819-F4F1-4131-9A9B-3478A3005F04}">
      <dsp:nvSpPr>
        <dsp:cNvPr id="0" name=""/>
        <dsp:cNvSpPr/>
      </dsp:nvSpPr>
      <dsp:spPr>
        <a:xfrm>
          <a:off x="1079958" y="2783437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Инвестиционный Совет при Администрации                Г.о. Подольск</a:t>
          </a:r>
          <a:endParaRPr lang="ru-RU" sz="1400" kern="1200" dirty="0"/>
        </a:p>
      </dsp:txBody>
      <dsp:txXfrm>
        <a:off x="1125551" y="2829030"/>
        <a:ext cx="1776781" cy="842797"/>
      </dsp:txXfrm>
    </dsp:sp>
    <dsp:sp modelId="{28CBF726-6C56-4FAD-BF39-35C01F873E75}">
      <dsp:nvSpPr>
        <dsp:cNvPr id="0" name=""/>
        <dsp:cNvSpPr/>
      </dsp:nvSpPr>
      <dsp:spPr>
        <a:xfrm>
          <a:off x="1894212" y="817653"/>
          <a:ext cx="1867967" cy="9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ЦМИТ«Образ»</a:t>
          </a:r>
          <a:endParaRPr lang="ru-RU" sz="1400" kern="1200" dirty="0"/>
        </a:p>
      </dsp:txBody>
      <dsp:txXfrm>
        <a:off x="1939805" y="863246"/>
        <a:ext cx="1776781" cy="84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0.20691</cdr:x>
      <cdr:y>0.5043</cdr:y>
    </cdr:from>
    <cdr:to>
      <cdr:x>0.86408</cdr:x>
      <cdr:y>0.6074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534652" y="3522456"/>
          <a:ext cx="4874060" cy="72008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206" cy="497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5553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379" y="0"/>
            <a:ext cx="2929206" cy="497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5553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F236BA-C070-4BC8-ABD7-F65BFE0277A2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746125"/>
            <a:ext cx="56626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485" y="4723330"/>
            <a:ext cx="5410193" cy="447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29206" cy="497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553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379" y="9443480"/>
            <a:ext cx="2929206" cy="497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553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B33E66-CB3E-495D-AADF-7B5C0E742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554163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76288" algn="l" defTabSz="1554163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54163" algn="l" defTabSz="1554163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32038" algn="l" defTabSz="1554163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109913" algn="l" defTabSz="1554163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88257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65909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443560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221212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33E66-CB3E-495D-AADF-7B5C0E742FF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9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345" y="3355420"/>
            <a:ext cx="13955236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2689" y="6120765"/>
            <a:ext cx="11492548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5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3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1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8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6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4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21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19E3-D96A-41E7-AE41-6377FBAA9222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5A57-BC93-4F9F-BA7E-61DF72CA3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2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633C-A334-4D77-97DF-03FB43CE6A0B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C6BA-FE5D-4682-991E-556E67F9F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9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902996" y="432556"/>
            <a:ext cx="3694033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896" y="432556"/>
            <a:ext cx="10808467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6539-E1F4-47CA-B4E4-A8A03ED6B3A0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04E4-D05E-4FBF-8158-FA4B629F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3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1B7E-81E7-4EA3-91A1-6DACCA7BB55F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A866-FC06-466E-AC3B-1CA3EBD8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2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903" y="6940868"/>
            <a:ext cx="13955236" cy="2145268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6903" y="4578074"/>
            <a:ext cx="13955236" cy="2362795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7765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5530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329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106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8882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659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435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212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725F-53D7-4D26-BF7C-AE819D3DC5BC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E6BF-872B-409D-A33A-86978145B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896" y="2520316"/>
            <a:ext cx="7251250" cy="712839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45779" y="2520316"/>
            <a:ext cx="7251250" cy="712839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FC46-806F-4166-AFA2-34EEE70A1FEF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6E59-52E0-4AA2-9DCA-11A8D8288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7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896" y="2417803"/>
            <a:ext cx="7254101" cy="100762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7651" indent="0">
              <a:buNone/>
              <a:defRPr sz="3400" b="1"/>
            </a:lvl2pPr>
            <a:lvl3pPr marL="1555303" indent="0">
              <a:buNone/>
              <a:defRPr sz="3100" b="1"/>
            </a:lvl3pPr>
            <a:lvl4pPr marL="2332954" indent="0">
              <a:buNone/>
              <a:defRPr sz="2700" b="1"/>
            </a:lvl4pPr>
            <a:lvl5pPr marL="3110606" indent="0">
              <a:buNone/>
              <a:defRPr sz="2700" b="1"/>
            </a:lvl5pPr>
            <a:lvl6pPr marL="3888257" indent="0">
              <a:buNone/>
              <a:defRPr sz="2700" b="1"/>
            </a:lvl6pPr>
            <a:lvl7pPr marL="4665909" indent="0">
              <a:buNone/>
              <a:defRPr sz="2700" b="1"/>
            </a:lvl7pPr>
            <a:lvl8pPr marL="5443560" indent="0">
              <a:buNone/>
              <a:defRPr sz="2700" b="1"/>
            </a:lvl8pPr>
            <a:lvl9pPr marL="6221212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0896" y="3425428"/>
            <a:ext cx="7254101" cy="6223279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40079" y="2417803"/>
            <a:ext cx="7256951" cy="100762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7651" indent="0">
              <a:buNone/>
              <a:defRPr sz="3400" b="1"/>
            </a:lvl2pPr>
            <a:lvl3pPr marL="1555303" indent="0">
              <a:buNone/>
              <a:defRPr sz="3100" b="1"/>
            </a:lvl3pPr>
            <a:lvl4pPr marL="2332954" indent="0">
              <a:buNone/>
              <a:defRPr sz="2700" b="1"/>
            </a:lvl4pPr>
            <a:lvl5pPr marL="3110606" indent="0">
              <a:buNone/>
              <a:defRPr sz="2700" b="1"/>
            </a:lvl5pPr>
            <a:lvl6pPr marL="3888257" indent="0">
              <a:buNone/>
              <a:defRPr sz="2700" b="1"/>
            </a:lvl6pPr>
            <a:lvl7pPr marL="4665909" indent="0">
              <a:buNone/>
              <a:defRPr sz="2700" b="1"/>
            </a:lvl7pPr>
            <a:lvl8pPr marL="5443560" indent="0">
              <a:buNone/>
              <a:defRPr sz="2700" b="1"/>
            </a:lvl8pPr>
            <a:lvl9pPr marL="6221212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340079" y="3425428"/>
            <a:ext cx="7256951" cy="6223279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B43D-F48D-4613-B173-21CB2435F089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482A-B466-4BBA-942E-9231F5FD6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0EEB-CF0D-45F1-B614-220DAF55F1DA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06A0-EA36-4ADA-B446-6F9474CE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1957-4ADD-4814-8AAC-52956A059719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BD15-C125-4C60-BB2C-A11F2BCCC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897" y="430054"/>
            <a:ext cx="5401384" cy="1830229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8953" y="430055"/>
            <a:ext cx="9178076" cy="9218653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0897" y="2260283"/>
            <a:ext cx="5401384" cy="7388424"/>
          </a:xfrm>
        </p:spPr>
        <p:txBody>
          <a:bodyPr/>
          <a:lstStyle>
            <a:lvl1pPr marL="0" indent="0">
              <a:buNone/>
              <a:defRPr sz="2400"/>
            </a:lvl1pPr>
            <a:lvl2pPr marL="777651" indent="0">
              <a:buNone/>
              <a:defRPr sz="2000"/>
            </a:lvl2pPr>
            <a:lvl3pPr marL="1555303" indent="0">
              <a:buNone/>
              <a:defRPr sz="1700"/>
            </a:lvl3pPr>
            <a:lvl4pPr marL="2332954" indent="0">
              <a:buNone/>
              <a:defRPr sz="1500"/>
            </a:lvl4pPr>
            <a:lvl5pPr marL="3110606" indent="0">
              <a:buNone/>
              <a:defRPr sz="1500"/>
            </a:lvl5pPr>
            <a:lvl6pPr marL="3888257" indent="0">
              <a:buNone/>
              <a:defRPr sz="1500"/>
            </a:lvl6pPr>
            <a:lvl7pPr marL="4665909" indent="0">
              <a:buNone/>
              <a:defRPr sz="1500"/>
            </a:lvl7pPr>
            <a:lvl8pPr marL="5443560" indent="0">
              <a:buNone/>
              <a:defRPr sz="1500"/>
            </a:lvl8pPr>
            <a:lvl9pPr marL="622121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EA95-A3B1-4BBD-B50B-469906BDCA7D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1C7C-25CE-452C-AD1F-4E516DEBA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028" y="7560945"/>
            <a:ext cx="9850755" cy="89261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8028" y="965121"/>
            <a:ext cx="9850755" cy="6480810"/>
          </a:xfrm>
        </p:spPr>
        <p:txBody>
          <a:bodyPr rtlCol="0">
            <a:normAutofit/>
          </a:bodyPr>
          <a:lstStyle>
            <a:lvl1pPr marL="0" indent="0">
              <a:buNone/>
              <a:defRPr sz="5400"/>
            </a:lvl1pPr>
            <a:lvl2pPr marL="777651" indent="0">
              <a:buNone/>
              <a:defRPr sz="4800"/>
            </a:lvl2pPr>
            <a:lvl3pPr marL="1555303" indent="0">
              <a:buNone/>
              <a:defRPr sz="4100"/>
            </a:lvl3pPr>
            <a:lvl4pPr marL="2332954" indent="0">
              <a:buNone/>
              <a:defRPr sz="3400"/>
            </a:lvl4pPr>
            <a:lvl5pPr marL="3110606" indent="0">
              <a:buNone/>
              <a:defRPr sz="3400"/>
            </a:lvl5pPr>
            <a:lvl6pPr marL="3888257" indent="0">
              <a:buNone/>
              <a:defRPr sz="3400"/>
            </a:lvl6pPr>
            <a:lvl7pPr marL="4665909" indent="0">
              <a:buNone/>
              <a:defRPr sz="3400"/>
            </a:lvl7pPr>
            <a:lvl8pPr marL="5443560" indent="0">
              <a:buNone/>
              <a:defRPr sz="3400"/>
            </a:lvl8pPr>
            <a:lvl9pPr marL="6221212" indent="0">
              <a:buNone/>
              <a:defRPr sz="3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8028" y="8453557"/>
            <a:ext cx="9850755" cy="1267658"/>
          </a:xfrm>
        </p:spPr>
        <p:txBody>
          <a:bodyPr/>
          <a:lstStyle>
            <a:lvl1pPr marL="0" indent="0">
              <a:buNone/>
              <a:defRPr sz="2400"/>
            </a:lvl1pPr>
            <a:lvl2pPr marL="777651" indent="0">
              <a:buNone/>
              <a:defRPr sz="2000"/>
            </a:lvl2pPr>
            <a:lvl3pPr marL="1555303" indent="0">
              <a:buNone/>
              <a:defRPr sz="1700"/>
            </a:lvl3pPr>
            <a:lvl4pPr marL="2332954" indent="0">
              <a:buNone/>
              <a:defRPr sz="1500"/>
            </a:lvl4pPr>
            <a:lvl5pPr marL="3110606" indent="0">
              <a:buNone/>
              <a:defRPr sz="1500"/>
            </a:lvl5pPr>
            <a:lvl6pPr marL="3888257" indent="0">
              <a:buNone/>
              <a:defRPr sz="1500"/>
            </a:lvl6pPr>
            <a:lvl7pPr marL="4665909" indent="0">
              <a:buNone/>
              <a:defRPr sz="1500"/>
            </a:lvl7pPr>
            <a:lvl8pPr marL="5443560" indent="0">
              <a:buNone/>
              <a:defRPr sz="1500"/>
            </a:lvl8pPr>
            <a:lvl9pPr marL="622121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0FA4-7C36-4CA0-AA51-BA1782D67866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698B-623C-48F8-AC55-E1C04EE6D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3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0738" y="431800"/>
            <a:ext cx="14776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5530" tIns="77765" rIns="155530" bIns="77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0738" y="2520950"/>
            <a:ext cx="1477645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5530" tIns="77765" rIns="155530" bIns="77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0738" y="10010775"/>
            <a:ext cx="3830637" cy="576263"/>
          </a:xfrm>
          <a:prstGeom prst="rect">
            <a:avLst/>
          </a:prstGeom>
        </p:spPr>
        <p:txBody>
          <a:bodyPr vert="horz" lIns="155530" tIns="77765" rIns="155530" bIns="77765" rtlCol="0" anchor="ctr"/>
          <a:lstStyle>
            <a:lvl1pPr algn="l" defTabSz="1555303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EE7F7-080E-4DB5-8BF7-707E0E2CD431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10225" y="10010775"/>
            <a:ext cx="5197475" cy="576263"/>
          </a:xfrm>
          <a:prstGeom prst="rect">
            <a:avLst/>
          </a:prstGeom>
        </p:spPr>
        <p:txBody>
          <a:bodyPr vert="horz" lIns="155530" tIns="77765" rIns="155530" bIns="77765" rtlCol="0" anchor="ctr"/>
          <a:lstStyle>
            <a:lvl1pPr algn="ctr" defTabSz="1555303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66550" y="10010775"/>
            <a:ext cx="3830638" cy="576263"/>
          </a:xfrm>
          <a:prstGeom prst="rect">
            <a:avLst/>
          </a:prstGeom>
        </p:spPr>
        <p:txBody>
          <a:bodyPr vert="horz" lIns="155530" tIns="77765" rIns="155530" bIns="77765" rtlCol="0" anchor="ctr"/>
          <a:lstStyle>
            <a:lvl1pPr algn="r" defTabSz="1555303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3543B-0A32-440D-8E01-7F52C04FF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54163" rtl="0" eaLnBrk="0" fontAlgn="base" hangingPunct="0">
        <a:spcBef>
          <a:spcPct val="0"/>
        </a:spcBef>
        <a:spcAft>
          <a:spcPct val="0"/>
        </a:spcAft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554163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2pPr>
      <a:lvl3pPr algn="ctr" defTabSz="1554163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3pPr>
      <a:lvl4pPr algn="ctr" defTabSz="1554163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4pPr>
      <a:lvl5pPr algn="ctr" defTabSz="1554163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5pPr>
      <a:lvl6pPr marL="457200" algn="ctr" defTabSz="1554163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6pPr>
      <a:lvl7pPr marL="914400" algn="ctr" defTabSz="1554163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7pPr>
      <a:lvl8pPr marL="1371600" algn="ctr" defTabSz="1554163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8pPr>
      <a:lvl9pPr marL="1828800" algn="ctr" defTabSz="1554163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9pPr>
    </p:titleStyle>
    <p:bodyStyle>
      <a:lvl1pPr marL="582613" indent="-582613" algn="l" defTabSz="1554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63650" indent="-485775" algn="l" defTabSz="1554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0" indent="-387350" algn="l" defTabSz="1554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975" indent="-387350" algn="l" defTabSz="1554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98850" indent="-387350" algn="l" defTabSz="1554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7083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54735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32386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10038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7651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55303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32954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10606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8257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65909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560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21212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137516"/>
              </p:ext>
            </p:extLst>
          </p:nvPr>
        </p:nvGraphicFramePr>
        <p:xfrm>
          <a:off x="2093580" y="4104531"/>
          <a:ext cx="12529392" cy="62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6114" y="2016299"/>
            <a:ext cx="871296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62226"/>
                </a:solidFill>
                <a:latin typeface="Century Gothic" pitchFamily="34" charset="0"/>
              </a:rPr>
              <a:t>КОЛИЧЕСТВО </a:t>
            </a:r>
          </a:p>
          <a:p>
            <a:r>
              <a:rPr lang="ru-RU" sz="5400" dirty="0">
                <a:solidFill>
                  <a:srgbClr val="C62226"/>
                </a:solidFill>
                <a:latin typeface="Century Gothic" pitchFamily="34" charset="0"/>
              </a:rPr>
              <a:t>СУБЪЕКТОВ МСП </a:t>
            </a:r>
          </a:p>
          <a:p>
            <a:r>
              <a:rPr lang="ru-RU" sz="2000" dirty="0">
                <a:latin typeface="Century Gothic" pitchFamily="34" charset="0"/>
              </a:rPr>
              <a:t>ЕДИНИЦ</a:t>
            </a:r>
            <a:r>
              <a:rPr lang="ru-RU" dirty="0">
                <a:latin typeface="Century Gothic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88952" y="1584251"/>
            <a:ext cx="446449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itchFamily="34" charset="0"/>
              </a:rPr>
              <a:t>ПРИРОСТ</a:t>
            </a:r>
            <a:r>
              <a:rPr lang="ru-RU" b="1" dirty="0"/>
              <a:t> </a:t>
            </a:r>
            <a:endParaRPr lang="ru-RU" dirty="0"/>
          </a:p>
          <a:p>
            <a:r>
              <a:rPr lang="ru-RU" sz="9600" b="1" dirty="0" smtClean="0">
                <a:solidFill>
                  <a:srgbClr val="C62226"/>
                </a:solidFill>
                <a:latin typeface="Century Gothic" pitchFamily="34" charset="0"/>
              </a:rPr>
              <a:t>2974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ед.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54782" y="0"/>
            <a:ext cx="13955236" cy="1614461"/>
          </a:xfrm>
          <a:prstGeom prst="rect">
            <a:avLst/>
          </a:prstGeom>
        </p:spPr>
        <p:txBody>
          <a:bodyPr vert="horz" lIns="155530" tIns="77765" rIns="155530" bIns="77765" rtlCol="0" anchor="ctr">
            <a:normAutofit/>
          </a:bodyPr>
          <a:lstStyle/>
          <a:p>
            <a:pPr marL="0" marR="0" lvl="0" indent="0" algn="l" defTabSz="15553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Century Gothic" pitchFamily="34" charset="0"/>
                <a:ea typeface="+mj-ea"/>
                <a:cs typeface="+mj-cs"/>
              </a:rPr>
              <a:t>МАЛОЕ И СРЕДНЕЕ ПРЕДПРИНИМАТЕЛЬСТВО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715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54782" y="0"/>
            <a:ext cx="13955236" cy="1614461"/>
          </a:xfrm>
          <a:prstGeom prst="rect">
            <a:avLst/>
          </a:prstGeom>
        </p:spPr>
        <p:txBody>
          <a:bodyPr vert="horz" lIns="155530" tIns="77765" rIns="155530" bIns="77765" rtlCol="0" anchor="ctr">
            <a:normAutofit/>
          </a:bodyPr>
          <a:lstStyle/>
          <a:p>
            <a:pPr marL="0" marR="0" lvl="0" indent="0" algn="l" defTabSz="15553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Century Gothic" pitchFamily="34" charset="0"/>
                <a:ea typeface="+mj-ea"/>
                <a:cs typeface="+mj-cs"/>
              </a:rPr>
              <a:t>МАЛОЕ И СРЕДНЕЕ ПРЕДПРИНИМАТЕЛЬСТВО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925557"/>
              </p:ext>
            </p:extLst>
          </p:nvPr>
        </p:nvGraphicFramePr>
        <p:xfrm>
          <a:off x="8424986" y="2016299"/>
          <a:ext cx="7632848" cy="799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flipH="1">
            <a:off x="8207247" y="1647850"/>
            <a:ext cx="73147" cy="896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3949" y="7502017"/>
            <a:ext cx="3610712" cy="16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202" tIns="87101" rIns="174202" bIns="87101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600" b="1" dirty="0" smtClean="0">
                <a:solidFill>
                  <a:srgbClr val="C00000"/>
                </a:solidFill>
                <a:latin typeface="Century Gothic" pitchFamily="34" charset="0"/>
              </a:rPr>
              <a:t>9 </a:t>
            </a:r>
            <a:r>
              <a:rPr lang="ru-RU" sz="5400" dirty="0">
                <a:solidFill>
                  <a:srgbClr val="C00000"/>
                </a:solidFill>
                <a:latin typeface="Century Gothic" pitchFamily="34" charset="0"/>
              </a:rPr>
              <a:t>место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47932" y="8929067"/>
            <a:ext cx="7500990" cy="12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202" tIns="87101" rIns="174202" bIns="87101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вновь созданных </a:t>
            </a:r>
            <a:r>
              <a:rPr lang="ru-RU" sz="2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субъектов </a:t>
            </a:r>
            <a:r>
              <a:rPr lang="ru-RU" sz="2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МСП среди </a:t>
            </a:r>
            <a:r>
              <a:rPr lang="ru-RU" sz="2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муниципальных </a:t>
            </a:r>
            <a:r>
              <a:rPr lang="ru-RU" sz="2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образований Московской области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71953" y="4877642"/>
            <a:ext cx="7247260" cy="16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202" tIns="87101" rIns="174202" bIns="87101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54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600" b="1" dirty="0" smtClean="0">
                <a:solidFill>
                  <a:srgbClr val="C00000"/>
                </a:solidFill>
                <a:latin typeface="Century Gothic" pitchFamily="34" charset="0"/>
              </a:rPr>
              <a:t>19 </a:t>
            </a:r>
            <a:r>
              <a:rPr lang="ru-RU" sz="4400" dirty="0" smtClean="0">
                <a:solidFill>
                  <a:srgbClr val="C00000"/>
                </a:solidFill>
                <a:latin typeface="Century Gothic" pitchFamily="34" charset="0"/>
              </a:rPr>
              <a:t>место в рейтинге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463949" y="6188606"/>
            <a:ext cx="7500990" cy="9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202" tIns="87101" rIns="174202" bIns="87101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Прирост количества субъектов МСП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на 10 тыс. жителей</a:t>
            </a:r>
            <a:endParaRPr lang="ru-RU" sz="2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760" y="2016299"/>
            <a:ext cx="6500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55</a:t>
            </a:r>
            <a:r>
              <a:rPr lang="ru-RU" sz="80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тыс. чел.</a:t>
            </a:r>
            <a:r>
              <a:rPr lang="ru-RU" sz="4400" dirty="0">
                <a:latin typeface="Century Gothic" pitchFamily="34" charset="0"/>
                <a:cs typeface="Arial" pitchFamily="34" charset="0"/>
              </a:rPr>
              <a:t> </a:t>
            </a:r>
            <a:endParaRPr lang="ru-RU" sz="44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Численность </a:t>
            </a:r>
            <a:r>
              <a:rPr lang="ru-RU" sz="24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работников субъектов МСП, занятых в экономике</a:t>
            </a:r>
          </a:p>
          <a:p>
            <a:endParaRPr lang="ru-RU" sz="50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9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254782" y="0"/>
            <a:ext cx="13955236" cy="1614461"/>
          </a:xfrm>
          <a:prstGeom prst="rect">
            <a:avLst/>
          </a:prstGeom>
        </p:spPr>
        <p:txBody>
          <a:bodyPr vert="horz" lIns="155530" tIns="77765" rIns="155530" bIns="77765" rtlCol="0" anchor="ctr">
            <a:normAutofit/>
          </a:bodyPr>
          <a:lstStyle/>
          <a:p>
            <a:pPr marL="0" marR="0" lvl="0" indent="0" algn="l" defTabSz="15553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Century Gothic" pitchFamily="34" charset="0"/>
                <a:ea typeface="+mj-ea"/>
                <a:cs typeface="+mj-cs"/>
              </a:rPr>
              <a:t>МАЛОЕ И СРЕДНЕЕ ПРЕДПРИНИМАТЕЛЬСТВО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8207247" y="1647850"/>
            <a:ext cx="73147" cy="896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8280400" y="3487709"/>
            <a:ext cx="73153" cy="712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80170" y="2414936"/>
            <a:ext cx="68407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16,5</a:t>
            </a:r>
            <a:r>
              <a:rPr lang="ru-RU" sz="120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тыс.ед</a:t>
            </a:r>
            <a:r>
              <a:rPr lang="ru-RU" sz="4400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.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количество субъектов МСП 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0120" y="5904731"/>
            <a:ext cx="66708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3 </a:t>
            </a:r>
            <a:r>
              <a:rPr lang="ru-RU" sz="4400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место</a:t>
            </a:r>
            <a:r>
              <a:rPr lang="ru-RU" sz="4400" dirty="0" smtClean="0">
                <a:latin typeface="Century Gothic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 количеству субъектов МСП среди муниципальных образований Московской области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702398"/>
              </p:ext>
            </p:extLst>
          </p:nvPr>
        </p:nvGraphicFramePr>
        <p:xfrm>
          <a:off x="8427246" y="2514638"/>
          <a:ext cx="7630588" cy="785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27382" y="1800275"/>
            <a:ext cx="7560840" cy="587936"/>
          </a:xfrm>
          <a:prstGeom prst="rect">
            <a:avLst/>
          </a:prstGeom>
          <a:noFill/>
        </p:spPr>
        <p:txBody>
          <a:bodyPr wrap="square" lIns="155530" tIns="77765" rIns="155530" bIns="7776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entury Gothic" pitchFamily="34" charset="0"/>
              </a:rPr>
              <a:t>Отраслевая структура субъектов МСП</a:t>
            </a:r>
            <a:endParaRPr lang="ru-RU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54782" y="0"/>
            <a:ext cx="13955236" cy="1614461"/>
          </a:xfrm>
          <a:prstGeom prst="rect">
            <a:avLst/>
          </a:prstGeom>
        </p:spPr>
        <p:txBody>
          <a:bodyPr vert="horz" lIns="155530" tIns="77765" rIns="155530" bIns="77765" rtlCol="0" anchor="ctr">
            <a:normAutofit/>
          </a:bodyPr>
          <a:lstStyle/>
          <a:p>
            <a:pPr marL="0" marR="0" lvl="0" indent="0" algn="l" defTabSz="15553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Century Gothic" pitchFamily="34" charset="0"/>
                <a:ea typeface="+mj-ea"/>
                <a:cs typeface="+mj-cs"/>
              </a:rPr>
              <a:t>МАЛОЕ И СРЕДНЕЕ ПРЕДПРИНИМАТЕЛЬСТВО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106" y="2092927"/>
            <a:ext cx="7632848" cy="587936"/>
          </a:xfrm>
          <a:prstGeom prst="rect">
            <a:avLst/>
          </a:prstGeom>
          <a:noFill/>
        </p:spPr>
        <p:txBody>
          <a:bodyPr wrap="square" lIns="155530" tIns="77765" rIns="155530" bIns="7776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entury Gothic" pitchFamily="34" charset="0"/>
              </a:rPr>
              <a:t>Налоговые доходы в городской бюджет</a:t>
            </a:r>
            <a:endParaRPr lang="ru-RU" sz="2800" dirty="0">
              <a:latin typeface="Century Gothic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129507"/>
              </p:ext>
            </p:extLst>
          </p:nvPr>
        </p:nvGraphicFramePr>
        <p:xfrm>
          <a:off x="720130" y="2382275"/>
          <a:ext cx="7416824" cy="76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101535"/>
              </p:ext>
            </p:extLst>
          </p:nvPr>
        </p:nvGraphicFramePr>
        <p:xfrm>
          <a:off x="8929042" y="3249088"/>
          <a:ext cx="6984776" cy="566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 flipH="1">
            <a:off x="8136954" y="1596917"/>
            <a:ext cx="73147" cy="896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508" y="2092927"/>
            <a:ext cx="7893509" cy="1018823"/>
          </a:xfrm>
          <a:prstGeom prst="rect">
            <a:avLst/>
          </a:prstGeom>
          <a:noFill/>
        </p:spPr>
        <p:txBody>
          <a:bodyPr wrap="square" lIns="155530" tIns="77765" rIns="155530" bIns="7776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entury Gothic" pitchFamily="34" charset="0"/>
              </a:rPr>
              <a:t>Доля налоговых поступлений в городской бюджет от деятельности субъектов МСП</a:t>
            </a:r>
            <a:endParaRPr lang="ru-RU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32298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464" y="1800275"/>
            <a:ext cx="899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62226"/>
                </a:solidFill>
                <a:latin typeface="Century Gothic" pitchFamily="34" charset="0"/>
              </a:rPr>
              <a:t>СРЕДНЯЯ ЗАРАБОТНАЯ ПЛАТА РАБОТНИКОВ МАЛЫХ ПРЕДПРИЯТИЙ, РУБЛЕЙ</a:t>
            </a:r>
            <a:endParaRPr lang="ru-RU" sz="2400" dirty="0">
              <a:solidFill>
                <a:srgbClr val="C62226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6514" y="277964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>индекс роста к 2016 - 131,4%</a:t>
            </a:r>
            <a:endParaRPr lang="ru-RU" sz="3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30945"/>
              </p:ext>
            </p:extLst>
          </p:nvPr>
        </p:nvGraphicFramePr>
        <p:xfrm>
          <a:off x="12745466" y="2448347"/>
          <a:ext cx="1332104" cy="7388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04"/>
              </a:tblGrid>
              <a:tr h="11321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932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106,9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4448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106,1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5334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115,8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65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105,7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4217"/>
              </p:ext>
            </p:extLst>
          </p:nvPr>
        </p:nvGraphicFramePr>
        <p:xfrm>
          <a:off x="1944266" y="3528467"/>
          <a:ext cx="11047827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9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54782" y="0"/>
            <a:ext cx="13955236" cy="1614461"/>
          </a:xfrm>
          <a:prstGeom prst="rect">
            <a:avLst/>
          </a:prstGeom>
        </p:spPr>
        <p:txBody>
          <a:bodyPr vert="horz" lIns="155530" tIns="77765" rIns="155530" bIns="77765" rtlCol="0" anchor="ctr">
            <a:normAutofit/>
          </a:bodyPr>
          <a:lstStyle/>
          <a:p>
            <a:pPr marL="0" marR="0" lvl="0" indent="0" algn="l" defTabSz="15553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Century Gothic" pitchFamily="34" charset="0"/>
                <a:ea typeface="+mj-ea"/>
                <a:cs typeface="+mj-cs"/>
              </a:rPr>
              <a:t>МАЛОЕ И СРЕДНЕЕ ПРЕДПРИНИМАТЕЛЬСТВО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2218" y="2010782"/>
            <a:ext cx="14329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itchFamily="34" charset="0"/>
                <a:cs typeface="Arial" pitchFamily="34" charset="0"/>
              </a:rPr>
              <a:t>В</a:t>
            </a:r>
            <a:r>
              <a:rPr lang="ru-RU" sz="24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Century Gothic" pitchFamily="34" charset="0"/>
                <a:cs typeface="Arial" pitchFamily="34" charset="0"/>
              </a:rPr>
              <a:t>2019</a:t>
            </a:r>
            <a:r>
              <a:rPr lang="ru-RU" sz="2400" dirty="0">
                <a:latin typeface="Century Gothic" pitchFamily="34" charset="0"/>
                <a:cs typeface="Arial" pitchFamily="34" charset="0"/>
              </a:rPr>
              <a:t> году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за счет средств областного и муниципального бюджетов субсидии получили 14 предприятий на общую сумму 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30,8 </a:t>
            </a:r>
            <a:r>
              <a:rPr lang="ru-RU" sz="2400" dirty="0" err="1" smtClean="0">
                <a:latin typeface="Century Gothic" pitchFamily="34" charset="0"/>
                <a:cs typeface="Arial" pitchFamily="34" charset="0"/>
              </a:rPr>
              <a:t>млн.руб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.</a:t>
            </a:r>
          </a:p>
          <a:p>
            <a:endParaRPr lang="ru-RU" sz="18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2016-2019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ГОДАХ СУБЪЕКТАМ ПРЕДПРИНИМАТЕЛЬСТВА</a:t>
            </a:r>
          </a:p>
          <a:p>
            <a:endParaRPr lang="ru-RU" sz="1800" dirty="0" smtClean="0">
              <a:solidFill>
                <a:srgbClr val="0075B7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оказана поддержка из регионального </a:t>
            </a:r>
          </a:p>
          <a:p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и муниципального бюджетов в объеме</a:t>
            </a:r>
            <a:endParaRPr lang="ru-RU" sz="2400" dirty="0" smtClean="0">
              <a:solidFill>
                <a:srgbClr val="0075B7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4038" y="3488109"/>
            <a:ext cx="408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90,9</a:t>
            </a:r>
            <a:r>
              <a:rPr lang="ru-RU" sz="7200" b="1" dirty="0">
                <a:solidFill>
                  <a:srgbClr val="0075B7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млн.руб</a:t>
            </a:r>
            <a:r>
              <a:rPr lang="ru-RU" sz="32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2" descr="C:\Users\kurohtin\Desktop\для министерства\производство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" y="5121672"/>
            <a:ext cx="7668852" cy="51125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37" y="5085040"/>
            <a:ext cx="3902198" cy="508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085040"/>
            <a:ext cx="5363040" cy="51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38" y="7758223"/>
            <a:ext cx="4286153" cy="2466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7" cstate="print"/>
          <a:srcRect r="52688"/>
          <a:stretch>
            <a:fillRect/>
          </a:stretch>
        </p:blipFill>
        <p:spPr bwMode="auto">
          <a:xfrm flipH="1">
            <a:off x="432098" y="9812733"/>
            <a:ext cx="2392647" cy="50319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2098" y="9792710"/>
            <a:ext cx="2176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ООО Фабрика фильтров «Весь мир»</a:t>
            </a:r>
          </a:p>
        </p:txBody>
      </p:sp>
      <p:pic>
        <p:nvPicPr>
          <p:cNvPr id="17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7" cstate="print"/>
          <a:srcRect r="52688"/>
          <a:stretch>
            <a:fillRect/>
          </a:stretch>
        </p:blipFill>
        <p:spPr bwMode="auto">
          <a:xfrm flipH="1">
            <a:off x="7670116" y="9831252"/>
            <a:ext cx="2548586" cy="50319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20670" y="9928961"/>
            <a:ext cx="251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ООО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«Гамма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Косметик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3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91241" y="360040"/>
            <a:ext cx="13955712" cy="93617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1554163" rtl="0" eaLnBrk="0" fontAlgn="base" hangingPunct="0">
              <a:spcBef>
                <a:spcPct val="0"/>
              </a:spcBef>
              <a:spcAft>
                <a:spcPct val="0"/>
              </a:spcAft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554163" rtl="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554163" rtl="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554163" rtl="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554163" rtl="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554163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554163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554163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554163" rtl="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555303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Century Gothic" pitchFamily="34" charset="0"/>
              </a:rPr>
              <a:t>МАЛОЕ И СРЕДНЕЕ ПРЕДПРИНИМАТЕЛЬСТВО</a:t>
            </a:r>
            <a:endParaRPr lang="ru-RU" sz="4000" b="1" dirty="0">
              <a:latin typeface="Century Gothic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41965"/>
              </p:ext>
            </p:extLst>
          </p:nvPr>
        </p:nvGraphicFramePr>
        <p:xfrm>
          <a:off x="422220" y="2543155"/>
          <a:ext cx="8500905" cy="7774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0905"/>
              </a:tblGrid>
              <a:tr h="434697">
                <a:tc>
                  <a:txBody>
                    <a:bodyPr/>
                    <a:lstStyle/>
                    <a:p>
                      <a:pPr marL="0" marR="0" indent="0" algn="ctr" defTabSz="155530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entury Gothic" pitchFamily="34" charset="0"/>
                        </a:rPr>
                        <a:t>Задачи на 2020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9314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28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Сопровождение инвестиционных проектов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с целью решения вопросов при их реализации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/>
                </a:tc>
              </a:tr>
              <a:tr h="119314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28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Точечная финансовая поддержка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 приоритетным направлениям развития бизнеса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/>
                </a:tc>
              </a:tr>
              <a:tr h="1707846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28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Информирование субъектов МСП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о мерах государственной поддержки, о деятельности Московских областных фондов, существующих льготах и преференциях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/>
                </a:tc>
              </a:tr>
              <a:tr h="119314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28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Привлечение субъектов МСП к участию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в региональных и муниципальных программах поддержки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/>
                </a:tc>
              </a:tr>
              <a:tr h="119314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28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Расширение инфраструктуры поддержки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малого и среднего предпринимательства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/>
                </a:tc>
              </a:tr>
              <a:tr h="859080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28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Популяризация и вовлечение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молодежи в предпринимательскую деятельность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888" marR="8888" marT="8888" marB="0" anchor="ctr"/>
                </a:tc>
              </a:tr>
            </a:tbl>
          </a:graphicData>
        </a:graphic>
      </p:graphicFrame>
      <p:grpSp>
        <p:nvGrpSpPr>
          <p:cNvPr id="3" name="Группа 9"/>
          <p:cNvGrpSpPr>
            <a:grpSpLocks/>
          </p:cNvGrpSpPr>
          <p:nvPr/>
        </p:nvGrpSpPr>
        <p:grpSpPr bwMode="auto">
          <a:xfrm flipH="1">
            <a:off x="9069097" y="1728267"/>
            <a:ext cx="140643" cy="8851900"/>
            <a:chOff x="4554892" y="857238"/>
            <a:chExt cx="56708" cy="4214842"/>
          </a:xfrm>
        </p:grpSpPr>
        <p:sp>
          <p:nvSpPr>
            <p:cNvPr id="11" name="Прямоугольник 10"/>
            <p:cNvSpPr/>
            <p:nvPr/>
          </p:nvSpPr>
          <p:spPr>
            <a:xfrm flipH="1">
              <a:off x="4554892" y="857238"/>
              <a:ext cx="29240" cy="42148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55530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4582360" y="1714417"/>
              <a:ext cx="29240" cy="3347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55530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aphicFrame>
        <p:nvGraphicFramePr>
          <p:cNvPr id="17" name="Схема 16"/>
          <p:cNvGraphicFramePr/>
          <p:nvPr/>
        </p:nvGraphicFramePr>
        <p:xfrm>
          <a:off x="7923210" y="3186097"/>
          <a:ext cx="9587961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Овал 17"/>
          <p:cNvSpPr/>
          <p:nvPr/>
        </p:nvSpPr>
        <p:spPr>
          <a:xfrm>
            <a:off x="11852300" y="5543551"/>
            <a:ext cx="2000264" cy="17859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220682" y="1800275"/>
            <a:ext cx="7560840" cy="587936"/>
          </a:xfrm>
          <a:prstGeom prst="rect">
            <a:avLst/>
          </a:prstGeom>
          <a:noFill/>
        </p:spPr>
        <p:txBody>
          <a:bodyPr wrap="square" lIns="155530" tIns="77765" rIns="155530" bIns="7776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entury Gothic" pitchFamily="34" charset="0"/>
              </a:rPr>
              <a:t>Инфраструктура поддержки МСП</a:t>
            </a:r>
            <a:endParaRPr lang="ru-RU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288</Words>
  <Application>Microsoft Office PowerPoint</Application>
  <PresentationFormat>Произвольный</PresentationFormat>
  <Paragraphs>62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Павлов Павел</dc:creator>
  <cp:lastModifiedBy>Паламарчук Виктория Филипповна</cp:lastModifiedBy>
  <cp:revision>355</cp:revision>
  <cp:lastPrinted>2019-08-26T11:35:12Z</cp:lastPrinted>
  <dcterms:created xsi:type="dcterms:W3CDTF">2019-02-06T11:53:10Z</dcterms:created>
  <dcterms:modified xsi:type="dcterms:W3CDTF">2020-02-25T09:53:02Z</dcterms:modified>
</cp:coreProperties>
</file>